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02" r:id="rId6"/>
    <p:sldId id="269" r:id="rId7"/>
    <p:sldId id="338" r:id="rId8"/>
    <p:sldId id="270" r:id="rId9"/>
    <p:sldId id="271" r:id="rId10"/>
    <p:sldId id="272" r:id="rId11"/>
    <p:sldId id="273" r:id="rId12"/>
    <p:sldId id="374" r:id="rId13"/>
    <p:sldId id="274" r:id="rId14"/>
    <p:sldId id="275" r:id="rId15"/>
    <p:sldId id="277" r:id="rId16"/>
    <p:sldId id="278" r:id="rId17"/>
    <p:sldId id="279" r:id="rId18"/>
    <p:sldId id="280" r:id="rId19"/>
    <p:sldId id="375" r:id="rId20"/>
    <p:sldId id="282" r:id="rId21"/>
    <p:sldId id="283" r:id="rId22"/>
    <p:sldId id="284" r:id="rId23"/>
    <p:sldId id="285" r:id="rId24"/>
    <p:sldId id="286" r:id="rId25"/>
    <p:sldId id="332" r:id="rId26"/>
    <p:sldId id="339" r:id="rId27"/>
    <p:sldId id="342" r:id="rId28"/>
    <p:sldId id="293" r:id="rId29"/>
    <p:sldId id="294" r:id="rId30"/>
    <p:sldId id="394" r:id="rId31"/>
    <p:sldId id="295" r:id="rId32"/>
    <p:sldId id="393" r:id="rId33"/>
    <p:sldId id="382" r:id="rId34"/>
    <p:sldId id="383" r:id="rId35"/>
    <p:sldId id="384" r:id="rId36"/>
    <p:sldId id="359" r:id="rId37"/>
    <p:sldId id="385" r:id="rId38"/>
    <p:sldId id="362" r:id="rId39"/>
    <p:sldId id="376" r:id="rId40"/>
    <p:sldId id="364" r:id="rId41"/>
    <p:sldId id="365" r:id="rId42"/>
    <p:sldId id="366" r:id="rId43"/>
    <p:sldId id="367" r:id="rId44"/>
    <p:sldId id="368" r:id="rId45"/>
    <p:sldId id="395" r:id="rId46"/>
    <p:sldId id="396" r:id="rId47"/>
    <p:sldId id="357" r:id="rId48"/>
    <p:sldId id="387" r:id="rId49"/>
    <p:sldId id="377" r:id="rId50"/>
    <p:sldId id="386" r:id="rId51"/>
    <p:sldId id="378" r:id="rId52"/>
    <p:sldId id="340" r:id="rId53"/>
    <p:sldId id="343" r:id="rId54"/>
    <p:sldId id="331" r:id="rId55"/>
    <p:sldId id="297" r:id="rId56"/>
    <p:sldId id="389" r:id="rId57"/>
    <p:sldId id="299" r:id="rId58"/>
    <p:sldId id="337" r:id="rId59"/>
    <p:sldId id="300" r:id="rId60"/>
    <p:sldId id="301" r:id="rId61"/>
    <p:sldId id="309" r:id="rId62"/>
    <p:sldId id="317" r:id="rId63"/>
    <p:sldId id="318" r:id="rId64"/>
    <p:sldId id="319" r:id="rId65"/>
    <p:sldId id="316" r:id="rId66"/>
    <p:sldId id="324" r:id="rId67"/>
    <p:sldId id="391" r:id="rId68"/>
    <p:sldId id="392" r:id="rId69"/>
    <p:sldId id="341" r:id="rId70"/>
    <p:sldId id="345" r:id="rId71"/>
    <p:sldId id="344" r:id="rId72"/>
    <p:sldId id="310" r:id="rId73"/>
    <p:sldId id="311" r:id="rId74"/>
    <p:sldId id="312" r:id="rId75"/>
    <p:sldId id="328" r:id="rId76"/>
    <p:sldId id="403" r:id="rId77"/>
    <p:sldId id="397" r:id="rId78"/>
    <p:sldId id="402" r:id="rId79"/>
    <p:sldId id="398" r:id="rId80"/>
    <p:sldId id="40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7" autoAdjust="0"/>
    <p:restoredTop sz="94660"/>
  </p:normalViewPr>
  <p:slideViewPr>
    <p:cSldViewPr snapToGrid="0">
      <p:cViewPr varScale="1">
        <p:scale>
          <a:sx n="104" d="100"/>
          <a:sy n="104" d="100"/>
        </p:scale>
        <p:origin x="120" y="6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ECF64E-E1CC-4D71-96AE-8E298BBAC099}" type="datetimeFigureOut">
              <a:rPr lang="en-US" smtClean="0"/>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7275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ECF64E-E1CC-4D71-96AE-8E298BBAC099}" type="datetimeFigureOut">
              <a:rPr lang="en-US" smtClean="0"/>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87749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ECF64E-E1CC-4D71-96AE-8E298BBAC099}" type="datetimeFigureOut">
              <a:rPr lang="en-US" smtClean="0"/>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21854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ECF64E-E1CC-4D71-96AE-8E298BBAC099}" type="datetimeFigureOut">
              <a:rPr lang="en-US" smtClean="0"/>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3110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CF64E-E1CC-4D71-96AE-8E298BBAC099}" type="datetimeFigureOut">
              <a:rPr lang="en-US" smtClean="0"/>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74294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ECF64E-E1CC-4D71-96AE-8E298BBAC099}" type="datetimeFigureOut">
              <a:rPr lang="en-US" smtClean="0"/>
              <a:t>5/18/2016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24670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ECF64E-E1CC-4D71-96AE-8E298BBAC099}" type="datetimeFigureOut">
              <a:rPr lang="en-US" smtClean="0"/>
              <a:t>5/18/2016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198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ECF64E-E1CC-4D71-96AE-8E298BBAC099}" type="datetimeFigureOut">
              <a:rPr lang="en-US" smtClean="0"/>
              <a:t>5/18/2016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4826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CF64E-E1CC-4D71-96AE-8E298BBAC099}" type="datetimeFigureOut">
              <a:rPr lang="en-US" smtClean="0"/>
              <a:t>5/18/2016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2323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5/18/2016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55665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5/18/2016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598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F64E-E1CC-4D71-96AE-8E298BBAC099}" type="datetimeFigureOut">
              <a:rPr lang="en-US" smtClean="0"/>
              <a:t>5/18/2016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9B84F-1D1F-4F3A-8DB9-973B61D11FE5}" type="slidenum">
              <a:rPr lang="en-US" smtClean="0"/>
              <a:t>‹#›</a:t>
            </a:fld>
            <a:endParaRPr lang="en-US"/>
          </a:p>
        </p:txBody>
      </p:sp>
    </p:spTree>
    <p:extLst>
      <p:ext uri="{BB962C8B-B14F-4D97-AF65-F5344CB8AC3E}">
        <p14:creationId xmlns:p14="http://schemas.microsoft.com/office/powerpoint/2010/main" val="251382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mailto:rong@%3ctenanacy%3e.onmicrosoft.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mailto:rong@%3ctennacy%3e.onmicrosoft.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mailto:katiej@%3ctennacy%3e.onmicrosoft.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mailto:katiej@%3ctennacy%3e.onmicrosoft.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robb@%3ctenanacy%3e.onmicrosoft.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mailto:katiej@%3CTENANCY%3E.onmicrosoft.co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yourpropertymanagermyappsiteurl/WebHooks/notification"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Property Inspection Demo</a:t>
            </a:r>
          </a:p>
        </p:txBody>
      </p:sp>
      <p:sp>
        <p:nvSpPr>
          <p:cNvPr id="3" name="Subtitle 2"/>
          <p:cNvSpPr>
            <a:spLocks noGrp="1"/>
          </p:cNvSpPr>
          <p:nvPr>
            <p:ph type="subTitle" idx="1"/>
          </p:nvPr>
        </p:nvSpPr>
        <p:spPr/>
        <p:txBody>
          <a:bodyPr/>
          <a:lstStyle/>
          <a:p>
            <a:r>
              <a:rPr lang="en-US" dirty="0"/>
              <a:t>Preparation and Walkthrough</a:t>
            </a:r>
          </a:p>
        </p:txBody>
      </p:sp>
    </p:spTree>
    <p:extLst>
      <p:ext uri="{BB962C8B-B14F-4D97-AF65-F5344CB8AC3E}">
        <p14:creationId xmlns:p14="http://schemas.microsoft.com/office/powerpoint/2010/main" val="19523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Select Bathroom 1</a:t>
            </a:r>
          </a:p>
        </p:txBody>
      </p:sp>
      <p:sp>
        <p:nvSpPr>
          <p:cNvPr id="3" name="Content Placeholder 2"/>
          <p:cNvSpPr>
            <a:spLocks noGrp="1"/>
          </p:cNvSpPr>
          <p:nvPr>
            <p:ph idx="1"/>
          </p:nvPr>
        </p:nvSpPr>
        <p:spPr>
          <a:xfrm>
            <a:off x="2442576" y="2605413"/>
            <a:ext cx="5361140" cy="3496393"/>
          </a:xfrm>
        </p:spPr>
        <p:txBody>
          <a:bodyPr/>
          <a:lstStyle/>
          <a:p>
            <a:endParaRPr lang="en-US" dirty="0"/>
          </a:p>
        </p:txBody>
      </p:sp>
      <p:pic>
        <p:nvPicPr>
          <p:cNvPr id="3074" name="Picture 2" descr="D:\CDL\Desktop\PIC\new\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496" y="1703540"/>
            <a:ext cx="6283435" cy="484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7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Comments</a:t>
            </a:r>
          </a:p>
        </p:txBody>
      </p:sp>
      <p:pic>
        <p:nvPicPr>
          <p:cNvPr id="4099" name="Picture 3" descr="D:\CDL\Desktop\PIC\new\1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2716" y="1940969"/>
            <a:ext cx="5537300" cy="42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61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Camera</a:t>
            </a:r>
          </a:p>
        </p:txBody>
      </p:sp>
      <p:pic>
        <p:nvPicPr>
          <p:cNvPr id="4" name="Content Placeholder 3"/>
          <p:cNvPicPr>
            <a:picLocks noGrp="1" noChangeAspect="1"/>
          </p:cNvPicPr>
          <p:nvPr>
            <p:ph idx="1"/>
          </p:nvPr>
        </p:nvPicPr>
        <p:blipFill>
          <a:blip r:embed="rId2"/>
          <a:stretch>
            <a:fillRect/>
          </a:stretch>
        </p:blipFill>
        <p:spPr>
          <a:xfrm>
            <a:off x="3269964" y="1825625"/>
            <a:ext cx="5652072" cy="4351338"/>
          </a:xfrm>
          <a:prstGeom prst="rect">
            <a:avLst/>
          </a:prstGeom>
        </p:spPr>
      </p:pic>
      <p:pic>
        <p:nvPicPr>
          <p:cNvPr id="5122" name="Picture 2" descr="D:\CDL\Desktop\PIC\new\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735" y="1741118"/>
            <a:ext cx="6912126" cy="458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73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Select photo or take picture</a:t>
            </a:r>
          </a:p>
        </p:txBody>
      </p:sp>
      <p:pic>
        <p:nvPicPr>
          <p:cNvPr id="6146" name="Picture 2" descr="D:\CDL\Desktop\PIC\new\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8698" y="1690688"/>
            <a:ext cx="5947793" cy="458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4807252" cy="2862322"/>
          </a:xfrm>
          <a:prstGeom prst="rect">
            <a:avLst/>
          </a:prstGeom>
          <a:noFill/>
        </p:spPr>
        <p:txBody>
          <a:bodyPr wrap="square" rtlCol="0">
            <a:spAutoFit/>
          </a:bodyPr>
          <a:lstStyle/>
          <a:p>
            <a:r>
              <a:rPr lang="en-US" dirty="0"/>
              <a:t>If you are running on a physical device you will be able to use the device’s camera to take a photo.  </a:t>
            </a:r>
          </a:p>
          <a:p>
            <a:endParaRPr lang="en-US" dirty="0"/>
          </a:p>
          <a:p>
            <a:r>
              <a:rPr lang="en-US" dirty="0"/>
              <a:t>If you are running in the simulator you will be able to take a photo with your computer’s web cam if you have your simulator configured to use the web cam.</a:t>
            </a:r>
          </a:p>
          <a:p>
            <a:endParaRPr lang="en-US" dirty="0"/>
          </a:p>
          <a:p>
            <a:r>
              <a:rPr lang="en-US" dirty="0"/>
              <a:t>If you do not have a camera configured you will be able to select a photo.</a:t>
            </a:r>
          </a:p>
        </p:txBody>
      </p:sp>
    </p:spTree>
    <p:extLst>
      <p:ext uri="{BB962C8B-B14F-4D97-AF65-F5344CB8AC3E}">
        <p14:creationId xmlns:p14="http://schemas.microsoft.com/office/powerpoint/2010/main" val="320102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Comments</a:t>
            </a:r>
          </a:p>
        </p:txBody>
      </p:sp>
      <p:pic>
        <p:nvPicPr>
          <p:cNvPr id="6" name="Content Placeholder 5"/>
          <p:cNvPicPr>
            <a:picLocks noGrp="1" noChangeAspect="1"/>
          </p:cNvPicPr>
          <p:nvPr>
            <p:ph idx="1"/>
          </p:nvPr>
        </p:nvPicPr>
        <p:blipFill>
          <a:blip r:embed="rId2"/>
          <a:stretch>
            <a:fillRect/>
          </a:stretch>
        </p:blipFill>
        <p:spPr>
          <a:xfrm>
            <a:off x="3242850" y="1775521"/>
            <a:ext cx="5631143" cy="4351338"/>
          </a:xfrm>
          <a:prstGeom prst="rect">
            <a:avLst/>
          </a:prstGeom>
        </p:spPr>
      </p:pic>
      <p:pic>
        <p:nvPicPr>
          <p:cNvPr id="7170" name="Picture 2" descr="D:\CDL\Desktop\PIC\new\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298" y="1628384"/>
            <a:ext cx="5991183" cy="462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35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Done</a:t>
            </a:r>
          </a:p>
        </p:txBody>
      </p:sp>
      <p:pic>
        <p:nvPicPr>
          <p:cNvPr id="8194" name="Picture 2" descr="D:\CDL\Desktop\PIC\new\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2389" y="1690688"/>
            <a:ext cx="5895091" cy="45479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5002306" cy="1477328"/>
          </a:xfrm>
          <a:prstGeom prst="rect">
            <a:avLst/>
          </a:prstGeom>
          <a:noFill/>
        </p:spPr>
        <p:txBody>
          <a:bodyPr wrap="square" rtlCol="0">
            <a:spAutoFit/>
          </a:bodyPr>
          <a:lstStyle/>
          <a:p>
            <a:r>
              <a:rPr lang="en-US" dirty="0"/>
              <a:t>Picture is uploaded to Room Inspection Photos Document Library </a:t>
            </a:r>
          </a:p>
          <a:p>
            <a:endParaRPr lang="en-US" dirty="0"/>
          </a:p>
          <a:p>
            <a:r>
              <a:rPr lang="en-US" dirty="0"/>
              <a:t>Inspection comment is created in Inspection Comments List</a:t>
            </a:r>
          </a:p>
        </p:txBody>
      </p:sp>
    </p:spTree>
    <p:extLst>
      <p:ext uri="{BB962C8B-B14F-4D97-AF65-F5344CB8AC3E}">
        <p14:creationId xmlns:p14="http://schemas.microsoft.com/office/powerpoint/2010/main" val="3786936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Submitting an incident</a:t>
            </a:r>
          </a:p>
        </p:txBody>
      </p:sp>
      <p:sp>
        <p:nvSpPr>
          <p:cNvPr id="5" name="Text Placeholder 4"/>
          <p:cNvSpPr>
            <a:spLocks noGrp="1"/>
          </p:cNvSpPr>
          <p:nvPr>
            <p:ph type="body" idx="1"/>
          </p:nvPr>
        </p:nvSpPr>
        <p:spPr/>
        <p:txBody>
          <a:bodyPr/>
          <a:lstStyle/>
          <a:p>
            <a:r>
              <a:rPr lang="en-US" dirty="0"/>
              <a:t>Incidents indicate there is a problem that needs to be repaired.</a:t>
            </a:r>
          </a:p>
          <a:p>
            <a:endParaRPr lang="en-US" dirty="0"/>
          </a:p>
        </p:txBody>
      </p:sp>
    </p:spTree>
    <p:extLst>
      <p:ext uri="{BB962C8B-B14F-4D97-AF65-F5344CB8AC3E}">
        <p14:creationId xmlns:p14="http://schemas.microsoft.com/office/powerpoint/2010/main" val="41539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Bathroom 2</a:t>
            </a:r>
          </a:p>
        </p:txBody>
      </p:sp>
      <p:pic>
        <p:nvPicPr>
          <p:cNvPr id="10242" name="Picture 2" descr="D:\CDL\Desktop\PIC\new\1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4241" y="2066795"/>
            <a:ext cx="4934345" cy="389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20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Incidents</a:t>
            </a:r>
          </a:p>
        </p:txBody>
      </p:sp>
      <p:pic>
        <p:nvPicPr>
          <p:cNvPr id="11266" name="Picture 2" descr="D:\CDL\Desktop\PIC\new\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0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Just like you did in the Inspection Comments popup, take a picture and enter comments.  Then, select an Incident Type and click Done.</a:t>
            </a:r>
          </a:p>
        </p:txBody>
      </p:sp>
      <p:sp>
        <p:nvSpPr>
          <p:cNvPr id="3" name="TextBox 2"/>
          <p:cNvSpPr txBox="1"/>
          <p:nvPr/>
        </p:nvSpPr>
        <p:spPr>
          <a:xfrm>
            <a:off x="551329" y="2339788"/>
            <a:ext cx="5002306" cy="1754326"/>
          </a:xfrm>
          <a:prstGeom prst="rect">
            <a:avLst/>
          </a:prstGeom>
          <a:noFill/>
        </p:spPr>
        <p:txBody>
          <a:bodyPr wrap="square" rtlCol="0">
            <a:spAutoFit/>
          </a:bodyPr>
          <a:lstStyle/>
          <a:p>
            <a:r>
              <a:rPr lang="en-US" dirty="0"/>
              <a:t>Incident is created in Incidents List</a:t>
            </a:r>
          </a:p>
          <a:p>
            <a:endParaRPr lang="en-US" dirty="0"/>
          </a:p>
          <a:p>
            <a:r>
              <a:rPr lang="en-US" dirty="0"/>
              <a:t>Photo is added to Room Inspection Photos Document Library</a:t>
            </a:r>
          </a:p>
          <a:p>
            <a:endParaRPr lang="en-US" dirty="0"/>
          </a:p>
          <a:p>
            <a:r>
              <a:rPr lang="en-US" dirty="0"/>
              <a:t>Workflow Task is created for Dispatcher</a:t>
            </a:r>
          </a:p>
        </p:txBody>
      </p:sp>
      <p:pic>
        <p:nvPicPr>
          <p:cNvPr id="12290" name="Picture 2" descr="D:\CDL\Desktop\PIC\new\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53635" y="216261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95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Calendars</a:t>
            </a:r>
          </a:p>
        </p:txBody>
      </p:sp>
      <p:sp>
        <p:nvSpPr>
          <p:cNvPr id="3" name="Content Placeholder 2"/>
          <p:cNvSpPr>
            <a:spLocks noGrp="1"/>
          </p:cNvSpPr>
          <p:nvPr>
            <p:ph idx="1"/>
          </p:nvPr>
        </p:nvSpPr>
        <p:spPr/>
        <p:txBody>
          <a:bodyPr/>
          <a:lstStyle/>
          <a:p>
            <a:r>
              <a:rPr lang="en-US" dirty="0"/>
              <a:t>Log into OWA with Ron Gabel and delete all calendar events for the day after the demo.  For example, if you are doing the demo on the October 28 then delete all entries on the October 29.</a:t>
            </a:r>
          </a:p>
          <a:p>
            <a:r>
              <a:rPr lang="en-US" dirty="0"/>
              <a:t>This step is done to make the calendar clean so it is easy to see the new calendar invites that are added with the Microsoft Graph API.</a:t>
            </a:r>
          </a:p>
        </p:txBody>
      </p:sp>
    </p:spTree>
    <p:extLst>
      <p:ext uri="{BB962C8B-B14F-4D97-AF65-F5344CB8AC3E}">
        <p14:creationId xmlns:p14="http://schemas.microsoft.com/office/powerpoint/2010/main" val="1244245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Finalize Inspection</a:t>
            </a:r>
          </a:p>
        </p:txBody>
      </p:sp>
      <p:pic>
        <p:nvPicPr>
          <p:cNvPr id="13314" name="Picture 2" descr="D:\CDL\Desktop\PIC\new\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74786"/>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31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Confirmation</a:t>
            </a:r>
          </a:p>
        </p:txBody>
      </p:sp>
      <p:sp>
        <p:nvSpPr>
          <p:cNvPr id="3" name="TextBox 2"/>
          <p:cNvSpPr txBox="1"/>
          <p:nvPr/>
        </p:nvSpPr>
        <p:spPr>
          <a:xfrm>
            <a:off x="470647" y="1896035"/>
            <a:ext cx="5002306" cy="646331"/>
          </a:xfrm>
          <a:prstGeom prst="rect">
            <a:avLst/>
          </a:prstGeom>
          <a:noFill/>
        </p:spPr>
        <p:txBody>
          <a:bodyPr wrap="square" rtlCol="0">
            <a:spAutoFit/>
          </a:bodyPr>
          <a:lstStyle/>
          <a:p>
            <a:r>
              <a:rPr lang="en-US" dirty="0"/>
              <a:t>Inspection in Inspections List is updated with Finalized Date </a:t>
            </a:r>
          </a:p>
        </p:txBody>
      </p:sp>
      <p:pic>
        <p:nvPicPr>
          <p:cNvPr id="14338" name="Picture 2" descr="D:\CDL\Desktop\PIC\new\2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8988" y="189603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55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a:t>Inspection report email is sent to property owner and dispatcher</a:t>
            </a:r>
            <a:br>
              <a:rPr lang="en-US" dirty="0"/>
            </a:br>
            <a:r>
              <a:rPr lang="en-US" sz="2000" dirty="0"/>
              <a:t>Log in with Dispatcher account to see the email</a:t>
            </a:r>
            <a:br>
              <a:rPr lang="en-US" sz="2000" dirty="0"/>
            </a:br>
            <a:br>
              <a:rPr lang="en-US" sz="2000" dirty="0"/>
            </a:br>
            <a:r>
              <a:rPr lang="en-US" sz="2000" dirty="0"/>
              <a:t>Username: </a:t>
            </a:r>
            <a:r>
              <a:rPr lang="en-US" sz="2000" dirty="0" err="1">
                <a:hlinkClick r:id="rId2"/>
              </a:rPr>
              <a:t>katiej</a:t>
            </a:r>
            <a:r>
              <a:rPr lang="en-US" sz="2000" dirty="0">
                <a:hlinkClick r:id="rId2"/>
              </a:rPr>
              <a:t>@&lt;tenancy&gt;.onmicrosoft.com</a:t>
            </a:r>
            <a:br>
              <a:rPr lang="en-US" sz="2000" dirty="0"/>
            </a:br>
            <a:r>
              <a:rPr lang="en-US" sz="2000" dirty="0"/>
              <a:t>Password: TempP@ssw0rd!</a:t>
            </a:r>
            <a:br>
              <a:rPr lang="en-US" sz="2000" dirty="0"/>
            </a:br>
            <a:br>
              <a:rPr lang="en-US" sz="2000" dirty="0"/>
            </a:br>
            <a:endParaRPr lang="en-US" sz="2000" dirty="0"/>
          </a:p>
        </p:txBody>
      </p:sp>
      <p:pic>
        <p:nvPicPr>
          <p:cNvPr id="5" name="Picture 4"/>
          <p:cNvPicPr>
            <a:picLocks noChangeAspect="1"/>
          </p:cNvPicPr>
          <p:nvPr/>
        </p:nvPicPr>
        <p:blipFill>
          <a:blip r:embed="rId3"/>
          <a:stretch>
            <a:fillRect/>
          </a:stretch>
        </p:blipFill>
        <p:spPr>
          <a:xfrm>
            <a:off x="4762700" y="3752756"/>
            <a:ext cx="6811899" cy="2598801"/>
          </a:xfrm>
          <a:prstGeom prst="rect">
            <a:avLst/>
          </a:prstGeom>
        </p:spPr>
      </p:pic>
    </p:spTree>
    <p:extLst>
      <p:ext uri="{BB962C8B-B14F-4D97-AF65-F5344CB8AC3E}">
        <p14:creationId xmlns:p14="http://schemas.microsoft.com/office/powerpoint/2010/main" val="3880968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Dispatcher Scheduling Walkthrough</a:t>
            </a:r>
          </a:p>
        </p:txBody>
      </p:sp>
      <p:sp>
        <p:nvSpPr>
          <p:cNvPr id="3" name="Text Placeholder 2"/>
          <p:cNvSpPr>
            <a:spLocks noGrp="1"/>
          </p:cNvSpPr>
          <p:nvPr>
            <p:ph type="body" idx="1"/>
          </p:nvPr>
        </p:nvSpPr>
        <p:spPr/>
        <p:txBody>
          <a:bodyPr/>
          <a:lstStyle/>
          <a:p>
            <a:r>
              <a:rPr lang="en-US" dirty="0"/>
              <a:t>The dispatcher reviews the incident found at the property and schedules a repair.</a:t>
            </a:r>
          </a:p>
        </p:txBody>
      </p:sp>
    </p:spTree>
    <p:extLst>
      <p:ext uri="{BB962C8B-B14F-4D97-AF65-F5344CB8AC3E}">
        <p14:creationId xmlns:p14="http://schemas.microsoft.com/office/powerpoint/2010/main" val="2315115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a:t>In</a:t>
            </a:r>
            <a:r>
              <a:rPr lang="en-US" altLang="zh-CN" dirty="0"/>
              <a:t>cident</a:t>
            </a:r>
            <a:r>
              <a:rPr lang="en-US" dirty="0"/>
              <a:t> Report email is sent to dispatcher</a:t>
            </a:r>
            <a:br>
              <a:rPr lang="en-US" dirty="0"/>
            </a:br>
            <a:r>
              <a:rPr lang="en-US" sz="2000" dirty="0"/>
              <a:t>Log in with Dispatcher account to see the email</a:t>
            </a:r>
            <a:br>
              <a:rPr lang="en-US" sz="2000" dirty="0"/>
            </a:br>
            <a:br>
              <a:rPr lang="en-US" sz="2000" dirty="0"/>
            </a:br>
            <a:r>
              <a:rPr lang="en-US" sz="2000" dirty="0"/>
              <a:t>Username: </a:t>
            </a:r>
            <a:r>
              <a:rPr lang="en-US" sz="2000" dirty="0" err="1">
                <a:hlinkClick r:id="rId2"/>
              </a:rPr>
              <a:t>katiej</a:t>
            </a:r>
            <a:r>
              <a:rPr lang="en-US" sz="2000" dirty="0">
                <a:hlinkClick r:id="rId2"/>
              </a:rPr>
              <a:t>@&lt;tenancy&gt;.onmicrosoft.com</a:t>
            </a:r>
            <a:br>
              <a:rPr lang="en-US" sz="2000" dirty="0"/>
            </a:br>
            <a:r>
              <a:rPr lang="en-US" sz="2000" dirty="0"/>
              <a:t>Password: TempP@ssw0rd!</a:t>
            </a:r>
            <a:br>
              <a:rPr lang="en-US" sz="2000" dirty="0"/>
            </a:br>
            <a:br>
              <a:rPr lang="en-US" sz="2000" dirty="0"/>
            </a:br>
            <a:endParaRPr lang="en-US" sz="2000" dirty="0"/>
          </a:p>
        </p:txBody>
      </p:sp>
      <p:pic>
        <p:nvPicPr>
          <p:cNvPr id="3" name="Picture 2"/>
          <p:cNvPicPr>
            <a:picLocks noChangeAspect="1"/>
          </p:cNvPicPr>
          <p:nvPr/>
        </p:nvPicPr>
        <p:blipFill>
          <a:blip r:embed="rId3"/>
          <a:stretch>
            <a:fillRect/>
          </a:stretch>
        </p:blipFill>
        <p:spPr>
          <a:xfrm>
            <a:off x="4066973" y="3368810"/>
            <a:ext cx="6781800" cy="2571750"/>
          </a:xfrm>
          <a:prstGeom prst="rect">
            <a:avLst/>
          </a:prstGeom>
        </p:spPr>
      </p:pic>
    </p:spTree>
    <p:extLst>
      <p:ext uri="{BB962C8B-B14F-4D97-AF65-F5344CB8AC3E}">
        <p14:creationId xmlns:p14="http://schemas.microsoft.com/office/powerpoint/2010/main" val="3145027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the Property Management Web App Dashboard and click Need Repair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156" y="1690688"/>
            <a:ext cx="7439552" cy="4947593"/>
          </a:xfrm>
          <a:prstGeom prst="rect">
            <a:avLst/>
          </a:prstGeom>
        </p:spPr>
      </p:pic>
      <p:sp>
        <p:nvSpPr>
          <p:cNvPr id="5" name="Right Arrow 4"/>
          <p:cNvSpPr/>
          <p:nvPr/>
        </p:nvSpPr>
        <p:spPr>
          <a:xfrm rot="8734134">
            <a:off x="3558746" y="3966777"/>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2625968">
            <a:off x="7105135" y="5387804"/>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796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Not Scheduled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156" y="1690688"/>
            <a:ext cx="7439552" cy="4947593"/>
          </a:xfrm>
          <a:prstGeom prst="rect">
            <a:avLst/>
          </a:prstGeom>
        </p:spPr>
      </p:pic>
      <p:sp>
        <p:nvSpPr>
          <p:cNvPr id="6" name="Right Arrow 5"/>
          <p:cNvSpPr/>
          <p:nvPr/>
        </p:nvSpPr>
        <p:spPr>
          <a:xfrm rot="8734134">
            <a:off x="3558746" y="3966777"/>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2625968">
            <a:off x="7105135" y="5387804"/>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95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4651375"/>
          </a:xfrm>
        </p:spPr>
        <p:txBody>
          <a:bodyPr>
            <a:normAutofit/>
          </a:bodyPr>
          <a:lstStyle/>
          <a:p>
            <a:r>
              <a:rPr lang="en-US" dirty="0"/>
              <a:t>View the Accrued Costs associated with the Office 365 Group corresponding to this property.</a:t>
            </a:r>
            <a:br>
              <a:rPr lang="en-US" dirty="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7029069" y="274834"/>
            <a:ext cx="4763262" cy="6413754"/>
          </a:xfrm>
          <a:prstGeom prst="rect">
            <a:avLst/>
          </a:prstGeom>
        </p:spPr>
      </p:pic>
      <p:sp>
        <p:nvSpPr>
          <p:cNvPr id="8" name="Rounded Rectangular Callout 7"/>
          <p:cNvSpPr/>
          <p:nvPr/>
        </p:nvSpPr>
        <p:spPr>
          <a:xfrm>
            <a:off x="5347511" y="3646268"/>
            <a:ext cx="1215024" cy="683879"/>
          </a:xfrm>
          <a:prstGeom prst="wedgeRoundRectCallout">
            <a:avLst>
              <a:gd name="adj1" fmla="val 115828"/>
              <a:gd name="adj2" fmla="val -1557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Accrued Costs</a:t>
            </a:r>
            <a:endParaRPr lang="en-US" dirty="0">
              <a:solidFill>
                <a:schemeClr val="bg1"/>
              </a:solidFill>
            </a:endParaRPr>
          </a:p>
        </p:txBody>
      </p:sp>
    </p:spTree>
    <p:extLst>
      <p:ext uri="{BB962C8B-B14F-4D97-AF65-F5344CB8AC3E}">
        <p14:creationId xmlns:p14="http://schemas.microsoft.com/office/powerpoint/2010/main" val="447982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4651375"/>
          </a:xfrm>
        </p:spPr>
        <p:txBody>
          <a:bodyPr>
            <a:normAutofit fontScale="90000"/>
          </a:bodyPr>
          <a:lstStyle/>
          <a:p>
            <a:r>
              <a:rPr lang="en-US" dirty="0"/>
              <a:t>Click the ellipse button and look at the fly out with the thumbnail picture of the file. </a:t>
            </a:r>
            <a:br>
              <a:rPr lang="en-US" dirty="0"/>
            </a:br>
            <a:br>
              <a:rPr lang="en-US" dirty="0"/>
            </a:br>
            <a:r>
              <a:rPr lang="en-US" dirty="0"/>
              <a:t>Click the ellipse button again to close the fly out box.</a:t>
            </a:r>
            <a:br>
              <a:rPr lang="en-US" dirty="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7002003" y="182560"/>
            <a:ext cx="4828413" cy="6442710"/>
          </a:xfrm>
          <a:prstGeom prst="rect">
            <a:avLst/>
          </a:prstGeom>
        </p:spPr>
      </p:pic>
      <p:sp>
        <p:nvSpPr>
          <p:cNvPr id="9" name="Rounded Rectangular Callout 8"/>
          <p:cNvSpPr/>
          <p:nvPr/>
        </p:nvSpPr>
        <p:spPr>
          <a:xfrm>
            <a:off x="5267173" y="3070967"/>
            <a:ext cx="1565752" cy="865115"/>
          </a:xfrm>
          <a:prstGeom prst="wedgeRoundRectCallout">
            <a:avLst>
              <a:gd name="adj1" fmla="val 147499"/>
              <a:gd name="adj2" fmla="val -60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t>
            </a:r>
            <a:r>
              <a:rPr lang="en-US" dirty="0"/>
              <a:t>eclipse button</a:t>
            </a:r>
            <a:endParaRPr lang="en-US" dirty="0">
              <a:solidFill>
                <a:schemeClr val="bg1"/>
              </a:solidFill>
            </a:endParaRPr>
          </a:p>
        </p:txBody>
      </p:sp>
    </p:spTree>
    <p:extLst>
      <p:ext uri="{BB962C8B-B14F-4D97-AF65-F5344CB8AC3E}">
        <p14:creationId xmlns:p14="http://schemas.microsoft.com/office/powerpoint/2010/main" val="1478432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4651375"/>
          </a:xfrm>
        </p:spPr>
        <p:txBody>
          <a:bodyPr>
            <a:normAutofit/>
          </a:bodyPr>
          <a:lstStyle/>
          <a:p>
            <a:r>
              <a:rPr lang="en-US" dirty="0"/>
              <a:t>View the members associated with the Office 365 Group corresponding to this property.</a:t>
            </a:r>
            <a:br>
              <a:rPr lang="en-US" dirty="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7039582" y="240650"/>
            <a:ext cx="4835652" cy="6268974"/>
          </a:xfrm>
          <a:prstGeom prst="rect">
            <a:avLst/>
          </a:prstGeom>
        </p:spPr>
      </p:pic>
      <p:sp>
        <p:nvSpPr>
          <p:cNvPr id="8" name="Rounded Rectangular Callout 7"/>
          <p:cNvSpPr/>
          <p:nvPr/>
        </p:nvSpPr>
        <p:spPr>
          <a:xfrm>
            <a:off x="5442143" y="3834035"/>
            <a:ext cx="1215024" cy="683879"/>
          </a:xfrm>
          <a:prstGeom prst="wedgeRoundRectCallout">
            <a:avLst>
              <a:gd name="adj1" fmla="val 115828"/>
              <a:gd name="adj2" fmla="val -1557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Members</a:t>
            </a:r>
          </a:p>
        </p:txBody>
      </p:sp>
    </p:spTree>
    <p:extLst>
      <p:ext uri="{BB962C8B-B14F-4D97-AF65-F5344CB8AC3E}">
        <p14:creationId xmlns:p14="http://schemas.microsoft.com/office/powerpoint/2010/main" val="5081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Walkthrough</a:t>
            </a:r>
          </a:p>
        </p:txBody>
      </p:sp>
      <p:sp>
        <p:nvSpPr>
          <p:cNvPr id="3" name="Text Placeholder 2"/>
          <p:cNvSpPr>
            <a:spLocks noGrp="1"/>
          </p:cNvSpPr>
          <p:nvPr>
            <p:ph type="body" idx="1"/>
          </p:nvPr>
        </p:nvSpPr>
        <p:spPr/>
        <p:txBody>
          <a:bodyPr/>
          <a:lstStyle/>
          <a:p>
            <a:r>
              <a:rPr lang="en-US" dirty="0"/>
              <a:t>These following slides describe how to execute the demo, the lists items that are modified during each step, and the emails which are sent.</a:t>
            </a:r>
          </a:p>
        </p:txBody>
      </p:sp>
    </p:spTree>
    <p:extLst>
      <p:ext uri="{BB962C8B-B14F-4D97-AF65-F5344CB8AC3E}">
        <p14:creationId xmlns:p14="http://schemas.microsoft.com/office/powerpoint/2010/main" val="271572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3045341"/>
          </a:xfrm>
        </p:spPr>
        <p:txBody>
          <a:bodyPr>
            <a:normAutofit/>
          </a:bodyPr>
          <a:lstStyle/>
          <a:p>
            <a:r>
              <a:rPr lang="en-US" sz="3200" dirty="0"/>
              <a:t>Click a member to view user profile at the persona card fly out.</a:t>
            </a:r>
            <a:br>
              <a:rPr lang="en-US" sz="3200" dirty="0"/>
            </a:br>
            <a:br>
              <a:rPr lang="en-US" sz="3200" dirty="0"/>
            </a:br>
            <a:r>
              <a:rPr lang="en-US" sz="3200" dirty="0"/>
              <a:t>Click the member again to close the persona card fly out.</a:t>
            </a:r>
            <a:br>
              <a:rPr lang="en-US" dirty="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7177371" y="365124"/>
            <a:ext cx="4748784" cy="6341364"/>
          </a:xfrm>
          <a:prstGeom prst="rect">
            <a:avLst/>
          </a:prstGeom>
        </p:spPr>
      </p:pic>
      <p:sp>
        <p:nvSpPr>
          <p:cNvPr id="9" name="Rounded Rectangular Callout 8"/>
          <p:cNvSpPr/>
          <p:nvPr/>
        </p:nvSpPr>
        <p:spPr>
          <a:xfrm>
            <a:off x="5605079" y="4052490"/>
            <a:ext cx="1215024" cy="683879"/>
          </a:xfrm>
          <a:prstGeom prst="wedgeRoundRectCallout">
            <a:avLst>
              <a:gd name="adj1" fmla="val 111760"/>
              <a:gd name="adj2" fmla="val -1064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Ron Gabel</a:t>
            </a:r>
          </a:p>
        </p:txBody>
      </p:sp>
    </p:spTree>
    <p:extLst>
      <p:ext uri="{BB962C8B-B14F-4D97-AF65-F5344CB8AC3E}">
        <p14:creationId xmlns:p14="http://schemas.microsoft.com/office/powerpoint/2010/main" val="345879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sp>
        <p:nvSpPr>
          <p:cNvPr id="8" name="Title 1"/>
          <p:cNvSpPr txBox="1">
            <a:spLocks/>
          </p:cNvSpPr>
          <p:nvPr/>
        </p:nvSpPr>
        <p:spPr>
          <a:xfrm>
            <a:off x="416859" y="365124"/>
            <a:ext cx="6784041" cy="46513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dirty="0"/>
              <a:t>View the videos associated with the incident.</a:t>
            </a:r>
            <a:br>
              <a:rPr lang="en-US" sz="4100" dirty="0"/>
            </a:br>
            <a:br>
              <a:rPr lang="en-US" sz="4100" dirty="0"/>
            </a:br>
            <a:r>
              <a:rPr lang="en-US" sz="4100" dirty="0"/>
              <a:t>Click one of the videos in the page and a new browser window opens to view the video.</a:t>
            </a:r>
            <a:br>
              <a:rPr lang="en-US" dirty="0"/>
            </a:br>
            <a:endParaRPr lang="en-US" dirty="0"/>
          </a:p>
        </p:txBody>
      </p:sp>
      <p:pic>
        <p:nvPicPr>
          <p:cNvPr id="3" name="Picture 2"/>
          <p:cNvPicPr>
            <a:picLocks noChangeAspect="1"/>
          </p:cNvPicPr>
          <p:nvPr/>
        </p:nvPicPr>
        <p:blipFill>
          <a:blip r:embed="rId2"/>
          <a:stretch>
            <a:fillRect/>
          </a:stretch>
        </p:blipFill>
        <p:spPr>
          <a:xfrm>
            <a:off x="7200900" y="170571"/>
            <a:ext cx="4763262" cy="6370320"/>
          </a:xfrm>
          <a:prstGeom prst="rect">
            <a:avLst/>
          </a:prstGeom>
        </p:spPr>
      </p:pic>
      <p:sp>
        <p:nvSpPr>
          <p:cNvPr id="10" name="Rounded Rectangular Callout 9"/>
          <p:cNvSpPr/>
          <p:nvPr/>
        </p:nvSpPr>
        <p:spPr>
          <a:xfrm>
            <a:off x="5926647" y="3876767"/>
            <a:ext cx="864296" cy="438411"/>
          </a:xfrm>
          <a:prstGeom prst="wedgeRoundRectCallout">
            <a:avLst>
              <a:gd name="adj1" fmla="val 295109"/>
              <a:gd name="adj2" fmla="val -27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Videos</a:t>
            </a:r>
          </a:p>
        </p:txBody>
      </p:sp>
    </p:spTree>
    <p:extLst>
      <p:ext uri="{BB962C8B-B14F-4D97-AF65-F5344CB8AC3E}">
        <p14:creationId xmlns:p14="http://schemas.microsoft.com/office/powerpoint/2010/main" val="492008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sp>
        <p:nvSpPr>
          <p:cNvPr id="8" name="Title 1"/>
          <p:cNvSpPr>
            <a:spLocks noGrp="1"/>
          </p:cNvSpPr>
          <p:nvPr>
            <p:ph type="title"/>
          </p:nvPr>
        </p:nvSpPr>
        <p:spPr>
          <a:xfrm>
            <a:off x="416860" y="365124"/>
            <a:ext cx="6322144" cy="4651375"/>
          </a:xfrm>
        </p:spPr>
        <p:txBody>
          <a:bodyPr>
            <a:normAutofit fontScale="90000"/>
          </a:bodyPr>
          <a:lstStyle/>
          <a:p>
            <a:r>
              <a:rPr lang="en-US" dirty="0"/>
              <a:t>View the conversations associated with the Office 365 Group corresponding to this property.</a:t>
            </a:r>
            <a:br>
              <a:rPr lang="en-US" dirty="0"/>
            </a:br>
            <a:br>
              <a:rPr lang="en-US" dirty="0"/>
            </a:br>
            <a:r>
              <a:rPr lang="en-US" dirty="0"/>
              <a:t>Click one of the conversations in the list and a new browser window opens to view the conversation.</a:t>
            </a:r>
          </a:p>
        </p:txBody>
      </p:sp>
      <p:pic>
        <p:nvPicPr>
          <p:cNvPr id="3" name="Picture 2"/>
          <p:cNvPicPr>
            <a:picLocks noChangeAspect="1"/>
          </p:cNvPicPr>
          <p:nvPr/>
        </p:nvPicPr>
        <p:blipFill>
          <a:blip r:embed="rId2"/>
          <a:stretch>
            <a:fillRect/>
          </a:stretch>
        </p:blipFill>
        <p:spPr>
          <a:xfrm>
            <a:off x="7164757" y="180836"/>
            <a:ext cx="4784979" cy="6428232"/>
          </a:xfrm>
          <a:prstGeom prst="rect">
            <a:avLst/>
          </a:prstGeom>
        </p:spPr>
      </p:pic>
      <p:sp>
        <p:nvSpPr>
          <p:cNvPr id="11" name="Rounded Rectangular Callout 10"/>
          <p:cNvSpPr/>
          <p:nvPr/>
        </p:nvSpPr>
        <p:spPr>
          <a:xfrm>
            <a:off x="5153662" y="5117690"/>
            <a:ext cx="1653436" cy="542601"/>
          </a:xfrm>
          <a:prstGeom prst="wedgeRoundRectCallout">
            <a:avLst>
              <a:gd name="adj1" fmla="val 95164"/>
              <a:gd name="adj2" fmla="val -3303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Conversations</a:t>
            </a:r>
          </a:p>
        </p:txBody>
      </p:sp>
    </p:spTree>
    <p:extLst>
      <p:ext uri="{BB962C8B-B14F-4D97-AF65-F5344CB8AC3E}">
        <p14:creationId xmlns:p14="http://schemas.microsoft.com/office/powerpoint/2010/main" val="229499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4919229" cy="4651375"/>
          </a:xfrm>
        </p:spPr>
        <p:txBody>
          <a:bodyPr>
            <a:normAutofit/>
          </a:bodyPr>
          <a:lstStyle/>
          <a:p>
            <a:r>
              <a:rPr lang="en-US" dirty="0"/>
              <a:t>View the conversation in a new web browser.</a:t>
            </a:r>
          </a:p>
        </p:txBody>
      </p:sp>
      <p:pic>
        <p:nvPicPr>
          <p:cNvPr id="3" name="Picture 2"/>
          <p:cNvPicPr>
            <a:picLocks noChangeAspect="1"/>
          </p:cNvPicPr>
          <p:nvPr/>
        </p:nvPicPr>
        <p:blipFill>
          <a:blip r:embed="rId2"/>
          <a:stretch>
            <a:fillRect/>
          </a:stretch>
        </p:blipFill>
        <p:spPr>
          <a:xfrm>
            <a:off x="4628237" y="607471"/>
            <a:ext cx="7376541" cy="5175885"/>
          </a:xfrm>
          <a:prstGeom prst="rect">
            <a:avLst/>
          </a:prstGeom>
        </p:spPr>
      </p:pic>
    </p:spTree>
    <p:extLst>
      <p:ext uri="{BB962C8B-B14F-4D97-AF65-F5344CB8AC3E}">
        <p14:creationId xmlns:p14="http://schemas.microsoft.com/office/powerpoint/2010/main" val="230048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sp>
        <p:nvSpPr>
          <p:cNvPr id="10" name="Title 1"/>
          <p:cNvSpPr>
            <a:spLocks noGrp="1"/>
          </p:cNvSpPr>
          <p:nvPr>
            <p:ph type="title"/>
          </p:nvPr>
        </p:nvSpPr>
        <p:spPr>
          <a:xfrm>
            <a:off x="416859" y="365124"/>
            <a:ext cx="6563383" cy="6192694"/>
          </a:xfrm>
        </p:spPr>
        <p:txBody>
          <a:bodyPr>
            <a:noAutofit/>
          </a:bodyPr>
          <a:lstStyle/>
          <a:p>
            <a:r>
              <a:rPr lang="en-US" sz="3600" dirty="0"/>
              <a:t>Click the Choose File button and select a file on your computer.</a:t>
            </a:r>
            <a:br>
              <a:rPr lang="en-US" sz="3600" dirty="0"/>
            </a:br>
            <a:br>
              <a:rPr lang="en-US" sz="3600" dirty="0"/>
            </a:br>
            <a:r>
              <a:rPr lang="en-US" sz="3600" dirty="0"/>
              <a:t>Click the Upload button to upload a document to the Files library in the Office 365 Group corresponding to this property.</a:t>
            </a:r>
            <a:br>
              <a:rPr lang="en-US" sz="3600" dirty="0"/>
            </a:br>
            <a:br>
              <a:rPr lang="en-US" sz="3600" dirty="0"/>
            </a:br>
            <a:r>
              <a:rPr lang="en-US" sz="3600" dirty="0"/>
              <a:t>The page and list refresh after the file is uploaded. </a:t>
            </a:r>
          </a:p>
        </p:txBody>
      </p:sp>
      <p:pic>
        <p:nvPicPr>
          <p:cNvPr id="2" name="Picture 1"/>
          <p:cNvPicPr>
            <a:picLocks noChangeAspect="1"/>
          </p:cNvPicPr>
          <p:nvPr/>
        </p:nvPicPr>
        <p:blipFill>
          <a:blip r:embed="rId2"/>
          <a:stretch>
            <a:fillRect/>
          </a:stretch>
        </p:blipFill>
        <p:spPr>
          <a:xfrm>
            <a:off x="7126726" y="180255"/>
            <a:ext cx="4835652" cy="6334125"/>
          </a:xfrm>
          <a:prstGeom prst="rect">
            <a:avLst/>
          </a:prstGeom>
        </p:spPr>
      </p:pic>
      <p:sp>
        <p:nvSpPr>
          <p:cNvPr id="9" name="Rounded Rectangular Callout 8"/>
          <p:cNvSpPr/>
          <p:nvPr/>
        </p:nvSpPr>
        <p:spPr>
          <a:xfrm>
            <a:off x="6743249" y="1656333"/>
            <a:ext cx="1565752" cy="865115"/>
          </a:xfrm>
          <a:prstGeom prst="wedgeRoundRectCallout">
            <a:avLst>
              <a:gd name="adj1" fmla="val 17785"/>
              <a:gd name="adj2" fmla="val 3733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Choose File</a:t>
            </a:r>
          </a:p>
        </p:txBody>
      </p:sp>
      <p:sp>
        <p:nvSpPr>
          <p:cNvPr id="12" name="Rounded Rectangular Callout 11"/>
          <p:cNvSpPr/>
          <p:nvPr/>
        </p:nvSpPr>
        <p:spPr>
          <a:xfrm>
            <a:off x="4704856" y="5689355"/>
            <a:ext cx="1565752" cy="865115"/>
          </a:xfrm>
          <a:prstGeom prst="wedgeRoundRectCallout">
            <a:avLst>
              <a:gd name="adj1" fmla="val 181657"/>
              <a:gd name="adj2" fmla="val -549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Upload</a:t>
            </a:r>
          </a:p>
        </p:txBody>
      </p:sp>
    </p:spTree>
    <p:extLst>
      <p:ext uri="{BB962C8B-B14F-4D97-AF65-F5344CB8AC3E}">
        <p14:creationId xmlns:p14="http://schemas.microsoft.com/office/powerpoint/2010/main" val="1424169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6133647"/>
          </a:xfrm>
        </p:spPr>
        <p:txBody>
          <a:bodyPr>
            <a:normAutofit/>
          </a:bodyPr>
          <a:lstStyle/>
          <a:p>
            <a:r>
              <a:rPr lang="en-US" sz="3600" dirty="0"/>
              <a:t>View the recent document associated with the Office 365 Group corresponding to this property.</a:t>
            </a:r>
            <a:br>
              <a:rPr lang="en-US" sz="3600" dirty="0"/>
            </a:br>
            <a:br>
              <a:rPr lang="en-US" sz="3600" dirty="0"/>
            </a:br>
            <a:r>
              <a:rPr lang="en-US" sz="3600" dirty="0"/>
              <a:t>Recent documents are documents that have been modified in the last 7 days.</a:t>
            </a:r>
            <a:br>
              <a:rPr lang="en-US" sz="3600" dirty="0"/>
            </a:br>
            <a:br>
              <a:rPr lang="en-US" sz="3600" dirty="0"/>
            </a:br>
            <a:r>
              <a:rPr lang="en-US" sz="3600" dirty="0"/>
              <a:t>Click one of the documents in the list and a new browser window opens to view the document.</a:t>
            </a:r>
          </a:p>
        </p:txBody>
      </p:sp>
      <p:sp>
        <p:nvSpPr>
          <p:cNvPr id="7" name="Title 1"/>
          <p:cNvSpPr txBox="1">
            <a:spLocks/>
          </p:cNvSpPr>
          <p:nvPr/>
        </p:nvSpPr>
        <p:spPr>
          <a:xfrm>
            <a:off x="6683829" y="33178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7200900" y="125490"/>
            <a:ext cx="4806696" cy="6384798"/>
          </a:xfrm>
          <a:prstGeom prst="rect">
            <a:avLst/>
          </a:prstGeom>
        </p:spPr>
      </p:pic>
      <p:sp>
        <p:nvSpPr>
          <p:cNvPr id="9" name="Rounded Rectangular Callout 8"/>
          <p:cNvSpPr/>
          <p:nvPr/>
        </p:nvSpPr>
        <p:spPr>
          <a:xfrm>
            <a:off x="5083010" y="4072584"/>
            <a:ext cx="1465545" cy="839244"/>
          </a:xfrm>
          <a:prstGeom prst="wedgeRoundRectCallout">
            <a:avLst>
              <a:gd name="adj1" fmla="val 121702"/>
              <a:gd name="adj2" fmla="val -97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Recent</a:t>
            </a:r>
            <a:r>
              <a:rPr lang="en-US" dirty="0">
                <a:solidFill>
                  <a:srgbClr val="FF0000"/>
                </a:solidFill>
              </a:rPr>
              <a:t> </a:t>
            </a:r>
            <a:r>
              <a:rPr lang="en-US" dirty="0">
                <a:solidFill>
                  <a:schemeClr val="bg1"/>
                </a:solidFill>
              </a:rPr>
              <a:t>documents</a:t>
            </a:r>
          </a:p>
        </p:txBody>
      </p:sp>
    </p:spTree>
    <p:extLst>
      <p:ext uri="{BB962C8B-B14F-4D97-AF65-F5344CB8AC3E}">
        <p14:creationId xmlns:p14="http://schemas.microsoft.com/office/powerpoint/2010/main" val="1556940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5729941" cy="1616076"/>
          </a:xfrm>
        </p:spPr>
        <p:txBody>
          <a:bodyPr>
            <a:normAutofit/>
          </a:bodyPr>
          <a:lstStyle/>
          <a:p>
            <a:r>
              <a:rPr lang="en-US" dirty="0"/>
              <a:t>View the document in a new web browser.</a:t>
            </a:r>
          </a:p>
        </p:txBody>
      </p:sp>
      <p:pic>
        <p:nvPicPr>
          <p:cNvPr id="3" name="Picture 2"/>
          <p:cNvPicPr>
            <a:picLocks noChangeAspect="1"/>
          </p:cNvPicPr>
          <p:nvPr/>
        </p:nvPicPr>
        <p:blipFill>
          <a:blip r:embed="rId2"/>
          <a:stretch>
            <a:fillRect/>
          </a:stretch>
        </p:blipFill>
        <p:spPr>
          <a:xfrm>
            <a:off x="6779709" y="193026"/>
            <a:ext cx="4818391" cy="6493260"/>
          </a:xfrm>
          <a:prstGeom prst="rect">
            <a:avLst/>
          </a:prstGeom>
        </p:spPr>
      </p:pic>
    </p:spTree>
    <p:extLst>
      <p:ext uri="{BB962C8B-B14F-4D97-AF65-F5344CB8AC3E}">
        <p14:creationId xmlns:p14="http://schemas.microsoft.com/office/powerpoint/2010/main" val="2532647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4"/>
            <a:ext cx="6334670" cy="5396358"/>
          </a:xfrm>
        </p:spPr>
        <p:txBody>
          <a:bodyPr>
            <a:normAutofit fontScale="90000"/>
          </a:bodyPr>
          <a:lstStyle/>
          <a:p>
            <a:r>
              <a:rPr lang="en-US" dirty="0"/>
              <a:t>View the documents associated with the Files library in the Office 365 Group corresponding to this property.</a:t>
            </a:r>
            <a:br>
              <a:rPr lang="en-US" dirty="0"/>
            </a:br>
            <a:br>
              <a:rPr lang="en-US" dirty="0"/>
            </a:br>
            <a:r>
              <a:rPr lang="en-US" dirty="0"/>
              <a:t>Click the See more link at the bottom of the list and a new browser window opens to view the documents.</a:t>
            </a:r>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7136243" y="205598"/>
            <a:ext cx="4806696" cy="6348603"/>
          </a:xfrm>
          <a:prstGeom prst="rect">
            <a:avLst/>
          </a:prstGeom>
        </p:spPr>
      </p:pic>
      <p:sp>
        <p:nvSpPr>
          <p:cNvPr id="9" name="Rounded Rectangular Callout 8"/>
          <p:cNvSpPr/>
          <p:nvPr/>
        </p:nvSpPr>
        <p:spPr>
          <a:xfrm>
            <a:off x="5075420" y="5638031"/>
            <a:ext cx="1540701" cy="601249"/>
          </a:xfrm>
          <a:prstGeom prst="wedgeRoundRectCallout">
            <a:avLst>
              <a:gd name="adj1" fmla="val 107555"/>
              <a:gd name="adj2" fmla="val -2548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the See More link</a:t>
            </a:r>
          </a:p>
        </p:txBody>
      </p:sp>
    </p:spTree>
    <p:extLst>
      <p:ext uri="{BB962C8B-B14F-4D97-AF65-F5344CB8AC3E}">
        <p14:creationId xmlns:p14="http://schemas.microsoft.com/office/powerpoint/2010/main" val="3411811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182242" cy="1182298"/>
          </a:xfrm>
        </p:spPr>
        <p:txBody>
          <a:bodyPr>
            <a:normAutofit/>
          </a:bodyPr>
          <a:lstStyle/>
          <a:p>
            <a:r>
              <a:rPr lang="en-US" dirty="0"/>
              <a:t>View the documents in a new web browser.</a:t>
            </a:r>
          </a:p>
        </p:txBody>
      </p:sp>
      <p:pic>
        <p:nvPicPr>
          <p:cNvPr id="3" name="Picture 2"/>
          <p:cNvPicPr>
            <a:picLocks noChangeAspect="1"/>
          </p:cNvPicPr>
          <p:nvPr/>
        </p:nvPicPr>
        <p:blipFill>
          <a:blip r:embed="rId2"/>
          <a:stretch>
            <a:fillRect/>
          </a:stretch>
        </p:blipFill>
        <p:spPr>
          <a:xfrm>
            <a:off x="651449" y="1547423"/>
            <a:ext cx="9877425" cy="4343400"/>
          </a:xfrm>
          <a:prstGeom prst="rect">
            <a:avLst/>
          </a:prstGeom>
        </p:spPr>
      </p:pic>
    </p:spTree>
    <p:extLst>
      <p:ext uri="{BB962C8B-B14F-4D97-AF65-F5344CB8AC3E}">
        <p14:creationId xmlns:p14="http://schemas.microsoft.com/office/powerpoint/2010/main" val="2553410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a:bodyPr>
          <a:lstStyle/>
          <a:p>
            <a:r>
              <a:rPr lang="en-US" dirty="0"/>
              <a:t>Click the ellipse button and look at the fly out with the thumbnail picture of the file. </a:t>
            </a:r>
            <a:br>
              <a:rPr lang="en-US" dirty="0"/>
            </a:br>
            <a:br>
              <a:rPr lang="en-US" dirty="0"/>
            </a:br>
            <a:r>
              <a:rPr lang="en-US" dirty="0"/>
              <a:t>Click the ellipse button again to close </a:t>
            </a:r>
            <a:r>
              <a:rPr lang="en-US"/>
              <a:t>the fly out </a:t>
            </a:r>
            <a:r>
              <a:rPr lang="en-US" dirty="0"/>
              <a:t>box.</a:t>
            </a:r>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7203186" y="157365"/>
            <a:ext cx="4719828" cy="6377559"/>
          </a:xfrm>
          <a:prstGeom prst="rect">
            <a:avLst/>
          </a:prstGeom>
        </p:spPr>
      </p:pic>
      <p:sp>
        <p:nvSpPr>
          <p:cNvPr id="8" name="Rounded Rectangular Callout 7"/>
          <p:cNvSpPr/>
          <p:nvPr/>
        </p:nvSpPr>
        <p:spPr>
          <a:xfrm>
            <a:off x="5371447" y="4662299"/>
            <a:ext cx="1565752" cy="865115"/>
          </a:xfrm>
          <a:prstGeom prst="wedgeRoundRectCallout">
            <a:avLst>
              <a:gd name="adj1" fmla="val 147499"/>
              <a:gd name="adj2" fmla="val -60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t>
            </a:r>
            <a:r>
              <a:rPr lang="en-US" dirty="0"/>
              <a:t>eclipse button</a:t>
            </a:r>
            <a:endParaRPr lang="en-US" dirty="0">
              <a:solidFill>
                <a:schemeClr val="bg1"/>
              </a:solidFill>
            </a:endParaRPr>
          </a:p>
        </p:txBody>
      </p:sp>
    </p:spTree>
    <p:extLst>
      <p:ext uri="{BB962C8B-B14F-4D97-AF65-F5344CB8AC3E}">
        <p14:creationId xmlns:p14="http://schemas.microsoft.com/office/powerpoint/2010/main" val="4263416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Inspection Walkthrough</a:t>
            </a:r>
          </a:p>
        </p:txBody>
      </p:sp>
      <p:sp>
        <p:nvSpPr>
          <p:cNvPr id="3" name="Text Placeholder 2"/>
          <p:cNvSpPr>
            <a:spLocks noGrp="1"/>
          </p:cNvSpPr>
          <p:nvPr>
            <p:ph type="body" idx="1"/>
          </p:nvPr>
        </p:nvSpPr>
        <p:spPr/>
        <p:txBody>
          <a:bodyPr/>
          <a:lstStyle/>
          <a:p>
            <a:r>
              <a:rPr lang="en-US" dirty="0"/>
              <a:t>The inspector arrives at the property and uses the Inspection mobile app to report inspection findings.</a:t>
            </a:r>
          </a:p>
        </p:txBody>
      </p:sp>
    </p:spTree>
    <p:extLst>
      <p:ext uri="{BB962C8B-B14F-4D97-AF65-F5344CB8AC3E}">
        <p14:creationId xmlns:p14="http://schemas.microsoft.com/office/powerpoint/2010/main" val="198540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fontScale="90000"/>
          </a:bodyPr>
          <a:lstStyle/>
          <a:p>
            <a:r>
              <a:rPr lang="en-US" sz="3600" dirty="0"/>
              <a:t>Click the Annotate Images button to create a new page in the OneNote notebook in the Office 365 Group corresponding to this property.</a:t>
            </a:r>
            <a:br>
              <a:rPr lang="en-US" sz="3600" dirty="0"/>
            </a:br>
            <a:br>
              <a:rPr lang="en-US" sz="3600" dirty="0"/>
            </a:br>
            <a:r>
              <a:rPr lang="en-US" altLang="zh-CN" sz="3600" dirty="0"/>
              <a:t>Note: If this button is disabled, it means the OneNote service is not completely initialized.  It usually takes about 24 - 48 hours for a tenancy.</a:t>
            </a:r>
            <a:br>
              <a:rPr lang="en-US" dirty="0"/>
            </a:b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7200900" y="185332"/>
            <a:ext cx="4734306" cy="6290691"/>
          </a:xfrm>
          <a:prstGeom prst="rect">
            <a:avLst/>
          </a:prstGeom>
        </p:spPr>
      </p:pic>
      <p:sp>
        <p:nvSpPr>
          <p:cNvPr id="8" name="Rounded Rectangular Callout 7"/>
          <p:cNvSpPr/>
          <p:nvPr/>
        </p:nvSpPr>
        <p:spPr>
          <a:xfrm>
            <a:off x="4828794" y="4773770"/>
            <a:ext cx="1565754" cy="845042"/>
          </a:xfrm>
          <a:prstGeom prst="wedgeRoundRectCallout">
            <a:avLst>
              <a:gd name="adj1" fmla="val 205405"/>
              <a:gd name="adj2" fmla="val -302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Annotate Images</a:t>
            </a:r>
          </a:p>
        </p:txBody>
      </p:sp>
    </p:spTree>
    <p:extLst>
      <p:ext uri="{BB962C8B-B14F-4D97-AF65-F5344CB8AC3E}">
        <p14:creationId xmlns:p14="http://schemas.microsoft.com/office/powerpoint/2010/main" val="1396341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068871" cy="1616076"/>
          </a:xfrm>
        </p:spPr>
        <p:txBody>
          <a:bodyPr>
            <a:normAutofit fontScale="90000"/>
          </a:bodyPr>
          <a:lstStyle/>
          <a:p>
            <a:r>
              <a:rPr lang="en-US" dirty="0"/>
              <a:t>View the new OneNote page in a new web browser and make annotations to the images in it.</a:t>
            </a:r>
          </a:p>
        </p:txBody>
      </p:sp>
      <p:pic>
        <p:nvPicPr>
          <p:cNvPr id="3" name="Picture 2"/>
          <p:cNvPicPr>
            <a:picLocks noChangeAspect="1"/>
          </p:cNvPicPr>
          <p:nvPr/>
        </p:nvPicPr>
        <p:blipFill>
          <a:blip r:embed="rId2"/>
          <a:stretch>
            <a:fillRect/>
          </a:stretch>
        </p:blipFill>
        <p:spPr>
          <a:xfrm>
            <a:off x="3410976" y="1744874"/>
            <a:ext cx="5080635" cy="5006340"/>
          </a:xfrm>
          <a:prstGeom prst="rect">
            <a:avLst/>
          </a:prstGeom>
        </p:spPr>
      </p:pic>
    </p:spTree>
    <p:extLst>
      <p:ext uri="{BB962C8B-B14F-4D97-AF65-F5344CB8AC3E}">
        <p14:creationId xmlns:p14="http://schemas.microsoft.com/office/powerpoint/2010/main" val="3054860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a:bodyPr>
          <a:lstStyle/>
          <a:p>
            <a:r>
              <a:rPr lang="en-US" sz="3600" dirty="0"/>
              <a:t>In Repair person field, type </a:t>
            </a:r>
            <a:r>
              <a:rPr lang="en-US" sz="3600" i="1" dirty="0" err="1"/>
              <a:t>ron</a:t>
            </a:r>
            <a:r>
              <a:rPr lang="en-US" sz="3600" dirty="0"/>
              <a:t> characters, the result that the Graph People API finds will show.</a:t>
            </a:r>
            <a:br>
              <a:rPr lang="en-US" dirty="0"/>
            </a:b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7200900" y="365124"/>
            <a:ext cx="4833938" cy="6327458"/>
          </a:xfrm>
          <a:prstGeom prst="rect">
            <a:avLst/>
          </a:prstGeom>
        </p:spPr>
      </p:pic>
      <p:sp>
        <p:nvSpPr>
          <p:cNvPr id="9" name="Rounded Rectangular Callout 8"/>
          <p:cNvSpPr/>
          <p:nvPr/>
        </p:nvSpPr>
        <p:spPr>
          <a:xfrm>
            <a:off x="2704290" y="5016499"/>
            <a:ext cx="1565754" cy="845042"/>
          </a:xfrm>
          <a:prstGeom prst="wedgeRoundRectCallout">
            <a:avLst>
              <a:gd name="adj1" fmla="val 365073"/>
              <a:gd name="adj2" fmla="val 531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Type </a:t>
            </a:r>
            <a:r>
              <a:rPr lang="en-US" dirty="0" err="1">
                <a:solidFill>
                  <a:schemeClr val="bg1"/>
                </a:solidFill>
              </a:rPr>
              <a:t>ron</a:t>
            </a:r>
            <a:r>
              <a:rPr lang="en-US" dirty="0">
                <a:solidFill>
                  <a:schemeClr val="bg1"/>
                </a:solidFill>
              </a:rPr>
              <a:t> </a:t>
            </a:r>
            <a:r>
              <a:rPr lang="en-US" dirty="0"/>
              <a:t>characters</a:t>
            </a:r>
            <a:endParaRPr lang="en-US" dirty="0">
              <a:solidFill>
                <a:schemeClr val="bg1"/>
              </a:solidFill>
            </a:endParaRPr>
          </a:p>
        </p:txBody>
      </p:sp>
    </p:spTree>
    <p:extLst>
      <p:ext uri="{BB962C8B-B14F-4D97-AF65-F5344CB8AC3E}">
        <p14:creationId xmlns:p14="http://schemas.microsoft.com/office/powerpoint/2010/main" val="377314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a:bodyPr>
          <a:lstStyle/>
          <a:p>
            <a:r>
              <a:rPr lang="en-US" sz="3600" dirty="0"/>
              <a:t>Select Ron Gabel, the person picture will be displayed, and the available time slots result that the Graph </a:t>
            </a:r>
            <a:r>
              <a:rPr lang="en-US" sz="3600" dirty="0" err="1"/>
              <a:t>findMeetingTimes</a:t>
            </a:r>
            <a:r>
              <a:rPr lang="en-US" sz="3600" dirty="0"/>
              <a:t> API finds will show.</a:t>
            </a:r>
            <a:br>
              <a:rPr lang="en-US" dirty="0"/>
            </a:b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7176135" y="295478"/>
            <a:ext cx="4773930" cy="6320790"/>
          </a:xfrm>
          <a:prstGeom prst="rect">
            <a:avLst/>
          </a:prstGeom>
        </p:spPr>
      </p:pic>
      <p:sp>
        <p:nvSpPr>
          <p:cNvPr id="10" name="Rounded Rectangular Callout 9"/>
          <p:cNvSpPr/>
          <p:nvPr/>
        </p:nvSpPr>
        <p:spPr>
          <a:xfrm>
            <a:off x="2230743" y="5338851"/>
            <a:ext cx="1565754" cy="845042"/>
          </a:xfrm>
          <a:prstGeom prst="wedgeRoundRectCallout">
            <a:avLst>
              <a:gd name="adj1" fmla="val 365073"/>
              <a:gd name="adj2" fmla="val 531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Available time is displayed</a:t>
            </a:r>
          </a:p>
        </p:txBody>
      </p:sp>
    </p:spTree>
    <p:extLst>
      <p:ext uri="{BB962C8B-B14F-4D97-AF65-F5344CB8AC3E}">
        <p14:creationId xmlns:p14="http://schemas.microsoft.com/office/powerpoint/2010/main" val="4171866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5"/>
            <a:ext cx="6622768" cy="1325563"/>
          </a:xfrm>
        </p:spPr>
        <p:txBody>
          <a:bodyPr>
            <a:noAutofit/>
          </a:bodyPr>
          <a:lstStyle/>
          <a:p>
            <a:r>
              <a:rPr lang="en-US" sz="2800" dirty="0"/>
              <a:t>Enter dispatcher comments</a:t>
            </a:r>
            <a:r>
              <a:rPr lang="en-US" sz="2800"/>
              <a:t>, type </a:t>
            </a:r>
            <a:r>
              <a:rPr lang="en-US" sz="2800" dirty="0"/>
              <a:t>Ron</a:t>
            </a:r>
            <a:br>
              <a:rPr lang="en-US" sz="2800" dirty="0"/>
            </a:br>
            <a:r>
              <a:rPr lang="en-US" sz="2800" dirty="0"/>
              <a:t>Gabel, select Time, </a:t>
            </a:r>
            <a:br>
              <a:rPr lang="en-US" sz="2800" dirty="0"/>
            </a:br>
            <a:r>
              <a:rPr lang="en-US" sz="2800" dirty="0"/>
              <a:t>click Schedule Repair</a:t>
            </a:r>
          </a:p>
        </p:txBody>
      </p:sp>
      <p:sp>
        <p:nvSpPr>
          <p:cNvPr id="3" name="TextBox 2"/>
          <p:cNvSpPr txBox="1"/>
          <p:nvPr/>
        </p:nvSpPr>
        <p:spPr>
          <a:xfrm>
            <a:off x="416859" y="2027331"/>
            <a:ext cx="6447404" cy="3416320"/>
          </a:xfrm>
          <a:prstGeom prst="rect">
            <a:avLst/>
          </a:prstGeom>
          <a:noFill/>
        </p:spPr>
        <p:txBody>
          <a:bodyPr wrap="square" rtlCol="0">
            <a:spAutoFit/>
          </a:bodyPr>
          <a:lstStyle/>
          <a:p>
            <a:r>
              <a:rPr lang="en-US" dirty="0"/>
              <a:t>Incident in Incident List is updated to reflect Status, Repair Scheduled Date, and Repair Person assigned</a:t>
            </a:r>
          </a:p>
          <a:p>
            <a:endParaRPr lang="en-US" dirty="0"/>
          </a:p>
          <a:p>
            <a:r>
              <a:rPr lang="en-US" dirty="0"/>
              <a:t>Workflow Task for Dispatcher is completed</a:t>
            </a:r>
          </a:p>
          <a:p>
            <a:br>
              <a:rPr lang="en-US" dirty="0"/>
            </a:br>
            <a:r>
              <a:rPr lang="en-US" dirty="0"/>
              <a:t>Workflow Task for Repair Person is created</a:t>
            </a:r>
          </a:p>
          <a:p>
            <a:endParaRPr lang="en-US" dirty="0"/>
          </a:p>
          <a:p>
            <a:r>
              <a:rPr lang="en-US" dirty="0"/>
              <a:t>A bucket is created in the Plan associated with the Office 365 Group.  The bucket corresponds to the incident.  </a:t>
            </a:r>
          </a:p>
          <a:p>
            <a:endParaRPr lang="en-US" dirty="0"/>
          </a:p>
          <a:p>
            <a:r>
              <a:rPr lang="en-US" dirty="0"/>
              <a:t>Three tasks are added to the bucket.</a:t>
            </a:r>
          </a:p>
          <a:p>
            <a:endParaRPr lang="en-US" dirty="0"/>
          </a:p>
        </p:txBody>
      </p:sp>
      <p:pic>
        <p:nvPicPr>
          <p:cNvPr id="5" name="Picture 4"/>
          <p:cNvPicPr>
            <a:picLocks noChangeAspect="1"/>
          </p:cNvPicPr>
          <p:nvPr/>
        </p:nvPicPr>
        <p:blipFill>
          <a:blip r:embed="rId2"/>
          <a:stretch>
            <a:fillRect/>
          </a:stretch>
        </p:blipFill>
        <p:spPr>
          <a:xfrm>
            <a:off x="7184282" y="365125"/>
            <a:ext cx="4777740" cy="6283452"/>
          </a:xfrm>
          <a:prstGeom prst="rect">
            <a:avLst/>
          </a:prstGeom>
        </p:spPr>
      </p:pic>
    </p:spTree>
    <p:extLst>
      <p:ext uri="{BB962C8B-B14F-4D97-AF65-F5344CB8AC3E}">
        <p14:creationId xmlns:p14="http://schemas.microsoft.com/office/powerpoint/2010/main" val="200641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453" y="391004"/>
            <a:ext cx="10515600" cy="1325563"/>
          </a:xfrm>
        </p:spPr>
        <p:txBody>
          <a:bodyPr>
            <a:normAutofit/>
          </a:bodyPr>
          <a:lstStyle/>
          <a:p>
            <a:r>
              <a:rPr lang="en-US" sz="3600" dirty="0"/>
              <a:t>Click Need repair and mention the repair is scheduled. Click </a:t>
            </a:r>
            <a:r>
              <a:rPr lang="en-US" altLang="zh-CN" sz="3600" dirty="0"/>
              <a:t>this incident.</a:t>
            </a:r>
            <a:endParaRPr lang="en-US" sz="3600" dirty="0"/>
          </a:p>
        </p:txBody>
      </p:sp>
      <p:pic>
        <p:nvPicPr>
          <p:cNvPr id="6" name="Picture 5"/>
          <p:cNvPicPr>
            <a:picLocks noChangeAspect="1"/>
          </p:cNvPicPr>
          <p:nvPr/>
        </p:nvPicPr>
        <p:blipFill>
          <a:blip r:embed="rId2"/>
          <a:stretch>
            <a:fillRect/>
          </a:stretch>
        </p:blipFill>
        <p:spPr>
          <a:xfrm>
            <a:off x="2060987" y="1716567"/>
            <a:ext cx="6420803" cy="4937760"/>
          </a:xfrm>
          <a:prstGeom prst="rect">
            <a:avLst/>
          </a:prstGeom>
        </p:spPr>
      </p:pic>
      <p:sp>
        <p:nvSpPr>
          <p:cNvPr id="7" name="Right Arrow 6"/>
          <p:cNvSpPr/>
          <p:nvPr/>
        </p:nvSpPr>
        <p:spPr>
          <a:xfrm rot="8557286">
            <a:off x="7636088" y="5468581"/>
            <a:ext cx="1145259" cy="133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23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6859" y="2027331"/>
            <a:ext cx="6173411" cy="646331"/>
          </a:xfrm>
          <a:prstGeom prst="rect">
            <a:avLst/>
          </a:prstGeom>
          <a:noFill/>
        </p:spPr>
        <p:txBody>
          <a:bodyPr wrap="square" rtlCol="0">
            <a:spAutoFit/>
          </a:bodyPr>
          <a:lstStyle/>
          <a:p>
            <a:r>
              <a:rPr lang="en-US" dirty="0"/>
              <a:t>Click the See more link at the bottom of the list and a new browser window opens to view the plan and tasks.</a:t>
            </a:r>
          </a:p>
        </p:txBody>
      </p:sp>
      <p:pic>
        <p:nvPicPr>
          <p:cNvPr id="2" name="Picture 1"/>
          <p:cNvPicPr>
            <a:picLocks noChangeAspect="1"/>
          </p:cNvPicPr>
          <p:nvPr/>
        </p:nvPicPr>
        <p:blipFill>
          <a:blip r:embed="rId2"/>
          <a:stretch>
            <a:fillRect/>
          </a:stretch>
        </p:blipFill>
        <p:spPr>
          <a:xfrm>
            <a:off x="6354594" y="258491"/>
            <a:ext cx="5269992" cy="5957697"/>
          </a:xfrm>
          <a:prstGeom prst="rect">
            <a:avLst/>
          </a:prstGeom>
        </p:spPr>
      </p:pic>
      <p:sp>
        <p:nvSpPr>
          <p:cNvPr id="7" name="Rounded Rectangular Callout 6"/>
          <p:cNvSpPr/>
          <p:nvPr/>
        </p:nvSpPr>
        <p:spPr>
          <a:xfrm>
            <a:off x="4322686" y="4305604"/>
            <a:ext cx="1540701" cy="601249"/>
          </a:xfrm>
          <a:prstGeom prst="wedgeRoundRectCallout">
            <a:avLst>
              <a:gd name="adj1" fmla="val 103359"/>
              <a:gd name="adj2" fmla="val -1426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Tasks</a:t>
            </a:r>
          </a:p>
        </p:txBody>
      </p:sp>
    </p:spTree>
    <p:extLst>
      <p:ext uri="{BB962C8B-B14F-4D97-AF65-F5344CB8AC3E}">
        <p14:creationId xmlns:p14="http://schemas.microsoft.com/office/powerpoint/2010/main" val="1143849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6983"/>
          </a:xfrm>
        </p:spPr>
        <p:txBody>
          <a:bodyPr>
            <a:noAutofit/>
          </a:bodyPr>
          <a:lstStyle/>
          <a:p>
            <a:r>
              <a:rPr lang="en-US" sz="3200" dirty="0"/>
              <a:t>View the plan for the Office 365 Group associated with the property in a new web browser.</a:t>
            </a:r>
          </a:p>
        </p:txBody>
      </p:sp>
      <p:pic>
        <p:nvPicPr>
          <p:cNvPr id="4" name="Picture 3"/>
          <p:cNvPicPr>
            <a:picLocks noChangeAspect="1"/>
          </p:cNvPicPr>
          <p:nvPr/>
        </p:nvPicPr>
        <p:blipFill>
          <a:blip r:embed="rId2"/>
          <a:stretch>
            <a:fillRect/>
          </a:stretch>
        </p:blipFill>
        <p:spPr>
          <a:xfrm>
            <a:off x="925749" y="1326117"/>
            <a:ext cx="8168640" cy="5151120"/>
          </a:xfrm>
          <a:prstGeom prst="rect">
            <a:avLst/>
          </a:prstGeom>
        </p:spPr>
      </p:pic>
    </p:spTree>
    <p:extLst>
      <p:ext uri="{BB962C8B-B14F-4D97-AF65-F5344CB8AC3E}">
        <p14:creationId xmlns:p14="http://schemas.microsoft.com/office/powerpoint/2010/main" val="634069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660346" cy="3918777"/>
          </a:xfrm>
        </p:spPr>
        <p:txBody>
          <a:bodyPr>
            <a:normAutofit/>
          </a:bodyPr>
          <a:lstStyle/>
          <a:p>
            <a:r>
              <a:rPr lang="en-US" dirty="0"/>
              <a:t>View the shared calendar for the Office 365 Group associated with the property in a new web browser.</a:t>
            </a:r>
            <a:br>
              <a:rPr lang="en-US" dirty="0"/>
            </a:br>
            <a:br>
              <a:rPr lang="en-US" dirty="0"/>
            </a:br>
            <a:r>
              <a:rPr lang="en-US" dirty="0"/>
              <a:t>Click the new event.</a:t>
            </a:r>
          </a:p>
        </p:txBody>
      </p:sp>
      <p:sp>
        <p:nvSpPr>
          <p:cNvPr id="5" name="Title 1"/>
          <p:cNvSpPr txBox="1">
            <a:spLocks/>
          </p:cNvSpPr>
          <p:nvPr/>
        </p:nvSpPr>
        <p:spPr>
          <a:xfrm>
            <a:off x="416859" y="4421688"/>
            <a:ext cx="6397300" cy="21046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7006853" y="458922"/>
            <a:ext cx="5049203" cy="5083493"/>
          </a:xfrm>
          <a:prstGeom prst="rect">
            <a:avLst/>
          </a:prstGeom>
        </p:spPr>
      </p:pic>
    </p:spTree>
    <p:extLst>
      <p:ext uri="{BB962C8B-B14F-4D97-AF65-F5344CB8AC3E}">
        <p14:creationId xmlns:p14="http://schemas.microsoft.com/office/powerpoint/2010/main" val="2564067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Repair Walkthrough</a:t>
            </a:r>
          </a:p>
        </p:txBody>
      </p:sp>
      <p:sp>
        <p:nvSpPr>
          <p:cNvPr id="3" name="Text Placeholder 2"/>
          <p:cNvSpPr>
            <a:spLocks noGrp="1"/>
          </p:cNvSpPr>
          <p:nvPr>
            <p:ph type="body" idx="1"/>
          </p:nvPr>
        </p:nvSpPr>
        <p:spPr/>
        <p:txBody>
          <a:bodyPr/>
          <a:lstStyle/>
          <a:p>
            <a:r>
              <a:rPr lang="en-US" dirty="0"/>
              <a:t>The repair person reviews the incident found at the property, repairs the incident, documents the repairs, and submits the repair for approval.</a:t>
            </a:r>
          </a:p>
          <a:p>
            <a:endParaRPr lang="en-US" dirty="0"/>
          </a:p>
        </p:txBody>
      </p:sp>
    </p:spTree>
    <p:extLst>
      <p:ext uri="{BB962C8B-B14F-4D97-AF65-F5344CB8AC3E}">
        <p14:creationId xmlns:p14="http://schemas.microsoft.com/office/powerpoint/2010/main" val="884457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Inspection App on device</a:t>
            </a:r>
          </a:p>
        </p:txBody>
      </p:sp>
      <p:pic>
        <p:nvPicPr>
          <p:cNvPr id="2" name="Content Placeholder 1"/>
          <p:cNvPicPr>
            <a:picLocks noGrp="1" noChangeAspect="1"/>
          </p:cNvPicPr>
          <p:nvPr>
            <p:ph idx="1"/>
          </p:nvPr>
        </p:nvPicPr>
        <p:blipFill>
          <a:blip r:embed="rId2"/>
          <a:stretch>
            <a:fillRect/>
          </a:stretch>
        </p:blipFill>
        <p:spPr>
          <a:xfrm>
            <a:off x="5500716" y="1690688"/>
            <a:ext cx="5654412" cy="4351338"/>
          </a:xfrm>
          <a:prstGeom prst="rect">
            <a:avLst/>
          </a:prstGeom>
        </p:spPr>
      </p:pic>
      <p:sp>
        <p:nvSpPr>
          <p:cNvPr id="4" name="TextBox 3"/>
          <p:cNvSpPr txBox="1"/>
          <p:nvPr/>
        </p:nvSpPr>
        <p:spPr>
          <a:xfrm>
            <a:off x="551329" y="2339788"/>
            <a:ext cx="4750715" cy="1477328"/>
          </a:xfrm>
          <a:prstGeom prst="rect">
            <a:avLst/>
          </a:prstGeom>
          <a:noFill/>
        </p:spPr>
        <p:txBody>
          <a:bodyPr wrap="square" rtlCol="0">
            <a:spAutoFit/>
          </a:bodyPr>
          <a:lstStyle/>
          <a:p>
            <a:r>
              <a:rPr lang="en-US" dirty="0"/>
              <a:t>In this demo script the screenshots for the mobile devices were taken in the iOS simulator.  </a:t>
            </a:r>
          </a:p>
          <a:p>
            <a:endParaRPr lang="en-US" dirty="0"/>
          </a:p>
          <a:p>
            <a:r>
              <a:rPr lang="en-US" dirty="0"/>
              <a:t>The steps are identical in the iOS, Android, Cordova, and Xamarin mobile apps.</a:t>
            </a:r>
          </a:p>
        </p:txBody>
      </p:sp>
    </p:spTree>
    <p:extLst>
      <p:ext uri="{BB962C8B-B14F-4D97-AF65-F5344CB8AC3E}">
        <p14:creationId xmlns:p14="http://schemas.microsoft.com/office/powerpoint/2010/main" val="1140780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913784"/>
          </a:xfrm>
        </p:spPr>
        <p:txBody>
          <a:bodyPr>
            <a:normAutofit fontScale="90000"/>
          </a:bodyPr>
          <a:lstStyle/>
          <a:p>
            <a:r>
              <a:rPr lang="en-US" dirty="0"/>
              <a:t>Accept repair event</a:t>
            </a:r>
            <a:br>
              <a:rPr lang="en-US" dirty="0"/>
            </a:br>
            <a:r>
              <a:rPr lang="en-US" sz="2700" dirty="0"/>
              <a:t>Log in with the Repair Person account to see the email for the repair event</a:t>
            </a:r>
            <a:br>
              <a:rPr lang="en-US" sz="2700" dirty="0"/>
            </a:br>
            <a:br>
              <a:rPr lang="en-US" sz="2700" dirty="0"/>
            </a:br>
            <a:r>
              <a:rPr lang="en-US" sz="2800" dirty="0"/>
              <a:t>Username: </a:t>
            </a:r>
            <a:r>
              <a:rPr lang="en-US" sz="2800" dirty="0" err="1">
                <a:hlinkClick r:id="rId2"/>
              </a:rPr>
              <a:t>rong</a:t>
            </a:r>
            <a:r>
              <a:rPr lang="en-US" sz="2800" dirty="0">
                <a:hlinkClick r:id="rId2"/>
              </a:rPr>
              <a:t>@&lt;tenancy&gt;.onmicrosoft.com</a:t>
            </a:r>
            <a:br>
              <a:rPr lang="en-US" sz="2800" dirty="0"/>
            </a:br>
            <a:r>
              <a:rPr lang="en-US" sz="2800" dirty="0"/>
              <a:t>Password: TempP@ssw0rd!</a:t>
            </a:r>
            <a:br>
              <a:rPr lang="en-US" sz="2800" dirty="0"/>
            </a:br>
            <a:br>
              <a:rPr lang="en-US" sz="2800" dirty="0"/>
            </a:br>
            <a:endParaRPr lang="en-US" sz="2700" dirty="0"/>
          </a:p>
        </p:txBody>
      </p:sp>
      <p:pic>
        <p:nvPicPr>
          <p:cNvPr id="5" name="Picture 4"/>
          <p:cNvPicPr>
            <a:picLocks noChangeAspect="1"/>
          </p:cNvPicPr>
          <p:nvPr/>
        </p:nvPicPr>
        <p:blipFill>
          <a:blip r:embed="rId3"/>
          <a:stretch>
            <a:fillRect/>
          </a:stretch>
        </p:blipFill>
        <p:spPr>
          <a:xfrm>
            <a:off x="5339155" y="2213816"/>
            <a:ext cx="6391275" cy="4229100"/>
          </a:xfrm>
          <a:prstGeom prst="rect">
            <a:avLst/>
          </a:prstGeom>
        </p:spPr>
      </p:pic>
    </p:spTree>
    <p:extLst>
      <p:ext uri="{BB962C8B-B14F-4D97-AF65-F5344CB8AC3E}">
        <p14:creationId xmlns:p14="http://schemas.microsoft.com/office/powerpoint/2010/main" val="4244248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calendar event and accept it</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81037" y="1690688"/>
            <a:ext cx="11010519" cy="4640199"/>
          </a:xfrm>
          <a:prstGeom prst="rect">
            <a:avLst/>
          </a:prstGeom>
        </p:spPr>
      </p:pic>
    </p:spTree>
    <p:extLst>
      <p:ext uri="{BB962C8B-B14F-4D97-AF65-F5344CB8AC3E}">
        <p14:creationId xmlns:p14="http://schemas.microsoft.com/office/powerpoint/2010/main" val="579305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View repair task email sent to Ron Gabel</a:t>
            </a:r>
            <a:br>
              <a:rPr lang="en-US" dirty="0"/>
            </a:br>
            <a:endParaRPr lang="en-US" sz="24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825625"/>
            <a:ext cx="9858375" cy="3162300"/>
          </a:xfrm>
          <a:prstGeom prst="rect">
            <a:avLst/>
          </a:prstGeom>
        </p:spPr>
      </p:pic>
    </p:spTree>
    <p:extLst>
      <p:ext uri="{BB962C8B-B14F-4D97-AF65-F5344CB8AC3E}">
        <p14:creationId xmlns:p14="http://schemas.microsoft.com/office/powerpoint/2010/main" val="1976616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Repair App on device</a:t>
            </a:r>
          </a:p>
        </p:txBody>
      </p:sp>
      <p:sp>
        <p:nvSpPr>
          <p:cNvPr id="4" name="TextBox 3"/>
          <p:cNvSpPr txBox="1"/>
          <p:nvPr/>
        </p:nvSpPr>
        <p:spPr>
          <a:xfrm>
            <a:off x="551329" y="2339788"/>
            <a:ext cx="4750715" cy="1754326"/>
          </a:xfrm>
          <a:prstGeom prst="rect">
            <a:avLst/>
          </a:prstGeom>
          <a:noFill/>
        </p:spPr>
        <p:txBody>
          <a:bodyPr wrap="square" rtlCol="0">
            <a:spAutoFit/>
          </a:bodyPr>
          <a:lstStyle/>
          <a:p>
            <a:r>
              <a:rPr lang="en-US" dirty="0"/>
              <a:t>In this demo script the screenshots for the mobile devices were taken in the iOS simulator.  </a:t>
            </a:r>
          </a:p>
          <a:p>
            <a:endParaRPr lang="en-US" dirty="0"/>
          </a:p>
          <a:p>
            <a:r>
              <a:rPr lang="en-US" dirty="0"/>
              <a:t>The steps are identical in the iOS, Android, Cordova, </a:t>
            </a:r>
            <a:r>
              <a:rPr lang="en-US" dirty="0" err="1"/>
              <a:t>Xamarin</a:t>
            </a:r>
            <a:r>
              <a:rPr lang="en-US" dirty="0"/>
              <a:t>, and Windows Universal mobile apps.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0717" y="1690688"/>
            <a:ext cx="5654412" cy="4330550"/>
          </a:xfrm>
          <a:prstGeom prst="rect">
            <a:avLst/>
          </a:prstGeom>
        </p:spPr>
      </p:pic>
      <p:sp>
        <p:nvSpPr>
          <p:cNvPr id="7" name="Right Arrow 6"/>
          <p:cNvSpPr/>
          <p:nvPr/>
        </p:nvSpPr>
        <p:spPr>
          <a:xfrm rot="13763627">
            <a:off x="7318867" y="2737786"/>
            <a:ext cx="890048" cy="9185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959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Sign In</a:t>
            </a:r>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822580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Enter Repair Person credentials </a:t>
            </a:r>
            <a:br>
              <a:rPr lang="en-US" dirty="0"/>
            </a:br>
            <a:br>
              <a:rPr lang="en-US" dirty="0"/>
            </a:br>
            <a:r>
              <a:rPr lang="en-US" sz="2200" dirty="0"/>
              <a:t>Username: </a:t>
            </a:r>
            <a:r>
              <a:rPr lang="en-US" sz="2200" dirty="0" err="1">
                <a:hlinkClick r:id="rId2"/>
              </a:rPr>
              <a:t>rong</a:t>
            </a:r>
            <a:r>
              <a:rPr lang="en-US" sz="2200" dirty="0">
                <a:hlinkClick r:id="rId2"/>
              </a:rPr>
              <a:t>@&lt;tenancy&gt;.onmicrosoft.com</a:t>
            </a:r>
            <a:br>
              <a:rPr lang="en-US" sz="2200" dirty="0"/>
            </a:br>
            <a:r>
              <a:rPr lang="en-US" sz="2200" dirty="0"/>
              <a:t>Password: TempP@ssw0rd!</a:t>
            </a:r>
            <a:br>
              <a:rPr lang="en-US" sz="2200" dirty="0"/>
            </a:br>
            <a:br>
              <a:rPr lang="en-US" sz="2200" dirty="0"/>
            </a:br>
            <a:r>
              <a:rPr lang="en-US" sz="2200" dirty="0"/>
              <a:t>Do not check Keep Me Signed In</a:t>
            </a:r>
            <a:br>
              <a:rPr lang="en-US" sz="2200" dirty="0"/>
            </a:br>
            <a:r>
              <a:rPr lang="en-US" sz="2200" dirty="0"/>
              <a:t>Click Sign In</a:t>
            </a:r>
            <a:br>
              <a:rPr lang="en-US" sz="2200" dirty="0"/>
            </a:br>
            <a:br>
              <a:rPr lang="en-US" sz="2200" dirty="0"/>
            </a:br>
            <a:r>
              <a:rPr lang="en-US" sz="2200" dirty="0"/>
              <a:t>If you have not already signed in with</a:t>
            </a:r>
            <a:br>
              <a:rPr lang="en-US" sz="2200" dirty="0"/>
            </a:br>
            <a:r>
              <a:rPr lang="en-US" sz="2200" dirty="0"/>
              <a:t>this user you will be prompted to reset </a:t>
            </a:r>
            <a:br>
              <a:rPr lang="en-US" sz="2200" dirty="0"/>
            </a:br>
            <a:r>
              <a:rPr lang="en-US" sz="2200" dirty="0"/>
              <a:t>the user’s password.</a:t>
            </a:r>
            <a:endParaRPr lang="en-US" dirty="0"/>
          </a:p>
        </p:txBody>
      </p:sp>
    </p:spTree>
    <p:extLst>
      <p:ext uri="{BB962C8B-B14F-4D97-AF65-F5344CB8AC3E}">
        <p14:creationId xmlns:p14="http://schemas.microsoft.com/office/powerpoint/2010/main" val="295229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the incident assigned by the dispatcher</a:t>
            </a:r>
          </a:p>
        </p:txBody>
      </p:sp>
      <p:pic>
        <p:nvPicPr>
          <p:cNvPr id="27650" name="Picture 2" descr="D:\CDL\Desktop\PIC\new\5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8946" y="1862571"/>
            <a:ext cx="5640215"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67054" y="1997839"/>
            <a:ext cx="5264727" cy="4524315"/>
          </a:xfrm>
          <a:prstGeom prst="rect">
            <a:avLst/>
          </a:prstGeom>
        </p:spPr>
        <p:txBody>
          <a:bodyPr wrap="square">
            <a:spAutoFit/>
          </a:bodyPr>
          <a:lstStyle/>
          <a:p>
            <a:endParaRPr lang="en-US" dirty="0"/>
          </a:p>
          <a:p>
            <a:r>
              <a:rPr lang="en-US" dirty="0"/>
              <a:t>Another way to open the Repair app and immediately drill down to a given incident is to use the deep link in the email sent to the repair person.</a:t>
            </a:r>
          </a:p>
          <a:p>
            <a:endParaRPr lang="en-US" dirty="0"/>
          </a:p>
          <a:p>
            <a:r>
              <a:rPr lang="en-US" dirty="0"/>
              <a:t>To do this, open Safari on your iOS Simulator or your iPad where the app is installed.  </a:t>
            </a:r>
          </a:p>
          <a:p>
            <a:endParaRPr lang="en-US" dirty="0"/>
          </a:p>
          <a:p>
            <a:r>
              <a:rPr lang="en-US" dirty="0"/>
              <a:t>Enter repairapp://&lt;Incident ID&gt; in the URL textbox and press enter, where &lt;Incident ID&gt; is equal to the Incident ID in the email.</a:t>
            </a:r>
          </a:p>
          <a:p>
            <a:endParaRPr lang="en-US" dirty="0"/>
          </a:p>
          <a:p>
            <a:r>
              <a:rPr lang="en-US" dirty="0"/>
              <a:t>In the example email on slide 48 you see the Incident ID is 19.  To open the repair app directly to Incident 19 you would enter repairapp://19 in Safari on your iOS Simulator or iPad.</a:t>
            </a:r>
          </a:p>
        </p:txBody>
      </p:sp>
    </p:spTree>
    <p:extLst>
      <p:ext uri="{BB962C8B-B14F-4D97-AF65-F5344CB8AC3E}">
        <p14:creationId xmlns:p14="http://schemas.microsoft.com/office/powerpoint/2010/main" val="4201714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dispatcher’s comments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5553" y="2003629"/>
            <a:ext cx="5640215" cy="4351338"/>
          </a:xfrm>
          <a:prstGeom prst="rect">
            <a:avLst/>
          </a:prstGeom>
        </p:spPr>
      </p:pic>
    </p:spTree>
    <p:extLst>
      <p:ext uri="{BB962C8B-B14F-4D97-AF65-F5344CB8AC3E}">
        <p14:creationId xmlns:p14="http://schemas.microsoft.com/office/powerpoint/2010/main" val="280835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Inspector comments and photos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7455" y="1825621"/>
            <a:ext cx="5657089" cy="4299131"/>
          </a:xfrm>
          <a:prstGeom prst="rect">
            <a:avLst/>
          </a:prstGeom>
        </p:spPr>
      </p:pic>
      <p:sp>
        <p:nvSpPr>
          <p:cNvPr id="8" name="Right Arrow 7"/>
          <p:cNvSpPr/>
          <p:nvPr/>
        </p:nvSpPr>
        <p:spPr>
          <a:xfrm rot="13763627">
            <a:off x="7052044" y="3338876"/>
            <a:ext cx="1145259" cy="142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351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inspector comments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4352" y="1575458"/>
            <a:ext cx="5640215" cy="4316384"/>
          </a:xfrm>
          <a:prstGeom prst="rect">
            <a:avLst/>
          </a:prstGeom>
        </p:spPr>
      </p:pic>
    </p:spTree>
    <p:extLst>
      <p:ext uri="{BB962C8B-B14F-4D97-AF65-F5344CB8AC3E}">
        <p14:creationId xmlns:p14="http://schemas.microsoft.com/office/powerpoint/2010/main" val="773143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Sign In</a:t>
            </a:r>
          </a:p>
        </p:txBody>
      </p:sp>
      <p:pic>
        <p:nvPicPr>
          <p:cNvPr id="2" name="Content Placeholder 1"/>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2889395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photo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92" y="1860578"/>
            <a:ext cx="5640215" cy="4255549"/>
          </a:xfrm>
          <a:prstGeom prst="rect">
            <a:avLst/>
          </a:prstGeom>
        </p:spPr>
      </p:pic>
      <p:sp>
        <p:nvSpPr>
          <p:cNvPr id="6" name="Right Arrow 5"/>
          <p:cNvSpPr/>
          <p:nvPr/>
        </p:nvSpPr>
        <p:spPr>
          <a:xfrm rot="12567045">
            <a:off x="6133211" y="4118806"/>
            <a:ext cx="1145259" cy="156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486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photo full size, Click the X to close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92" y="1825624"/>
            <a:ext cx="5640215" cy="4290504"/>
          </a:xfrm>
          <a:prstGeom prst="rect">
            <a:avLst/>
          </a:prstGeom>
        </p:spPr>
      </p:pic>
      <p:sp>
        <p:nvSpPr>
          <p:cNvPr id="6" name="Right Arrow 5"/>
          <p:cNvSpPr/>
          <p:nvPr/>
        </p:nvSpPr>
        <p:spPr>
          <a:xfrm rot="12567045">
            <a:off x="8125144" y="2681075"/>
            <a:ext cx="989636" cy="1333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424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Just like you did in the Inspection App, take a picture and enter comments.  Then, tap Done.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92" y="1825625"/>
            <a:ext cx="5640215" cy="4281878"/>
          </a:xfrm>
          <a:prstGeom prst="rect">
            <a:avLst/>
          </a:prstGeom>
        </p:spPr>
      </p:pic>
      <p:sp>
        <p:nvSpPr>
          <p:cNvPr id="6" name="Right Arrow 5"/>
          <p:cNvSpPr/>
          <p:nvPr/>
        </p:nvSpPr>
        <p:spPr>
          <a:xfrm rot="12567045">
            <a:off x="8235680" y="3232742"/>
            <a:ext cx="989636" cy="139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05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Finalize Repair</a:t>
            </a:r>
          </a:p>
        </p:txBody>
      </p:sp>
      <p:sp>
        <p:nvSpPr>
          <p:cNvPr id="3" name="TextBox 2"/>
          <p:cNvSpPr txBox="1"/>
          <p:nvPr/>
        </p:nvSpPr>
        <p:spPr>
          <a:xfrm>
            <a:off x="510988" y="1798730"/>
            <a:ext cx="4787153" cy="3416320"/>
          </a:xfrm>
          <a:prstGeom prst="rect">
            <a:avLst/>
          </a:prstGeom>
          <a:noFill/>
        </p:spPr>
        <p:txBody>
          <a:bodyPr wrap="square" rtlCol="0">
            <a:spAutoFit/>
          </a:bodyPr>
          <a:lstStyle/>
          <a:p>
            <a:r>
              <a:rPr lang="en-US" dirty="0"/>
              <a:t>Incident List is updated with Repair comments, Status, and Repair Completed date</a:t>
            </a:r>
          </a:p>
          <a:p>
            <a:endParaRPr lang="en-US" dirty="0"/>
          </a:p>
          <a:p>
            <a:r>
              <a:rPr lang="en-US" dirty="0"/>
              <a:t>Photo is added to Repair Photos Library</a:t>
            </a:r>
          </a:p>
          <a:p>
            <a:endParaRPr lang="en-US" dirty="0"/>
          </a:p>
          <a:p>
            <a:r>
              <a:rPr lang="en-US" dirty="0"/>
              <a:t>Workflow Task for Repair Person is completed</a:t>
            </a:r>
          </a:p>
          <a:p>
            <a:br>
              <a:rPr lang="en-US" dirty="0"/>
            </a:br>
            <a:r>
              <a:rPr lang="en-US" dirty="0"/>
              <a:t>Workflow Task for Dispatcher is created</a:t>
            </a:r>
          </a:p>
          <a:p>
            <a:endParaRPr lang="en-US" dirty="0"/>
          </a:p>
          <a:p>
            <a:r>
              <a:rPr lang="en-US" dirty="0"/>
              <a:t>The three tasks in the bucket associated with the incident are marked complete.</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8571" y="1474896"/>
            <a:ext cx="5640215" cy="4270296"/>
          </a:xfrm>
          <a:prstGeom prst="rect">
            <a:avLst/>
          </a:prstGeom>
        </p:spPr>
      </p:pic>
      <p:sp>
        <p:nvSpPr>
          <p:cNvPr id="7" name="Right Arrow 6"/>
          <p:cNvSpPr/>
          <p:nvPr/>
        </p:nvSpPr>
        <p:spPr>
          <a:xfrm rot="8049684">
            <a:off x="6838202" y="5044289"/>
            <a:ext cx="989636" cy="139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64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6859" y="2027331"/>
            <a:ext cx="6173411" cy="646331"/>
          </a:xfrm>
          <a:prstGeom prst="rect">
            <a:avLst/>
          </a:prstGeom>
          <a:noFill/>
        </p:spPr>
        <p:txBody>
          <a:bodyPr wrap="square" rtlCol="0">
            <a:spAutoFit/>
          </a:bodyPr>
          <a:lstStyle/>
          <a:p>
            <a:r>
              <a:rPr lang="en-US" dirty="0"/>
              <a:t>Click the See more link at the bottom of the list and a new browser window opens to view the plan and tasks.</a:t>
            </a:r>
          </a:p>
        </p:txBody>
      </p:sp>
      <p:pic>
        <p:nvPicPr>
          <p:cNvPr id="4" name="Picture 3"/>
          <p:cNvPicPr>
            <a:picLocks noChangeAspect="1"/>
          </p:cNvPicPr>
          <p:nvPr/>
        </p:nvPicPr>
        <p:blipFill>
          <a:blip r:embed="rId2"/>
          <a:stretch>
            <a:fillRect/>
          </a:stretch>
        </p:blipFill>
        <p:spPr>
          <a:xfrm>
            <a:off x="7118923" y="214312"/>
            <a:ext cx="4654868" cy="6643688"/>
          </a:xfrm>
          <a:prstGeom prst="rect">
            <a:avLst/>
          </a:prstGeom>
        </p:spPr>
      </p:pic>
      <p:sp>
        <p:nvSpPr>
          <p:cNvPr id="6" name="Rounded Rectangular Callout 5"/>
          <p:cNvSpPr/>
          <p:nvPr/>
        </p:nvSpPr>
        <p:spPr>
          <a:xfrm>
            <a:off x="5149537" y="3605214"/>
            <a:ext cx="1540701" cy="601249"/>
          </a:xfrm>
          <a:prstGeom prst="wedgeRoundRectCallout">
            <a:avLst>
              <a:gd name="adj1" fmla="val 103359"/>
              <a:gd name="adj2" fmla="val -1426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Tasks</a:t>
            </a:r>
          </a:p>
        </p:txBody>
      </p:sp>
    </p:spTree>
    <p:extLst>
      <p:ext uri="{BB962C8B-B14F-4D97-AF65-F5344CB8AC3E}">
        <p14:creationId xmlns:p14="http://schemas.microsoft.com/office/powerpoint/2010/main" val="904515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6983"/>
          </a:xfrm>
        </p:spPr>
        <p:txBody>
          <a:bodyPr>
            <a:noAutofit/>
          </a:bodyPr>
          <a:lstStyle/>
          <a:p>
            <a:r>
              <a:rPr lang="en-US" sz="2800" dirty="0"/>
              <a:t>View the plan for the Office 365 Group associated with the property in a new web browser, all tasks associated with this incident are completed</a:t>
            </a:r>
            <a:r>
              <a:rPr lang="en-US" sz="3200" dirty="0"/>
              <a:t>.</a:t>
            </a:r>
          </a:p>
        </p:txBody>
      </p:sp>
      <p:pic>
        <p:nvPicPr>
          <p:cNvPr id="5" name="Picture 4"/>
          <p:cNvPicPr>
            <a:picLocks noChangeAspect="1"/>
          </p:cNvPicPr>
          <p:nvPr/>
        </p:nvPicPr>
        <p:blipFill>
          <a:blip r:embed="rId2"/>
          <a:stretch>
            <a:fillRect/>
          </a:stretch>
        </p:blipFill>
        <p:spPr>
          <a:xfrm>
            <a:off x="1759085" y="1112108"/>
            <a:ext cx="9189720" cy="5769293"/>
          </a:xfrm>
          <a:prstGeom prst="rect">
            <a:avLst/>
          </a:prstGeom>
        </p:spPr>
      </p:pic>
    </p:spTree>
    <p:extLst>
      <p:ext uri="{BB962C8B-B14F-4D97-AF65-F5344CB8AC3E}">
        <p14:creationId xmlns:p14="http://schemas.microsoft.com/office/powerpoint/2010/main" val="1809814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Approve Repair Walkthrough</a:t>
            </a:r>
          </a:p>
        </p:txBody>
      </p:sp>
      <p:sp>
        <p:nvSpPr>
          <p:cNvPr id="3" name="Text Placeholder 2"/>
          <p:cNvSpPr>
            <a:spLocks noGrp="1"/>
          </p:cNvSpPr>
          <p:nvPr>
            <p:ph type="body" idx="1"/>
          </p:nvPr>
        </p:nvSpPr>
        <p:spPr/>
        <p:txBody>
          <a:bodyPr/>
          <a:lstStyle/>
          <a:p>
            <a:r>
              <a:rPr lang="en-US" dirty="0"/>
              <a:t>The dispatcher reviews the completed repair and approves it.</a:t>
            </a:r>
          </a:p>
        </p:txBody>
      </p:sp>
    </p:spTree>
    <p:extLst>
      <p:ext uri="{BB962C8B-B14F-4D97-AF65-F5344CB8AC3E}">
        <p14:creationId xmlns:p14="http://schemas.microsoft.com/office/powerpoint/2010/main" val="23726644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Property Owner and Dispatcher to tell them the repair is complete. </a:t>
            </a:r>
            <a:r>
              <a:rPr lang="en-US" sz="2700" dirty="0"/>
              <a:t>Log in with dispatcher to view email.</a:t>
            </a:r>
            <a:br>
              <a:rPr lang="en-US" sz="2700" dirty="0"/>
            </a:br>
            <a:r>
              <a:rPr lang="en-US" sz="2200" dirty="0"/>
              <a:t>Username: </a:t>
            </a:r>
            <a:r>
              <a:rPr lang="en-US" sz="2200" dirty="0" err="1">
                <a:hlinkClick r:id="rId2"/>
              </a:rPr>
              <a:t>katiej</a:t>
            </a:r>
            <a:r>
              <a:rPr lang="en-US" sz="2200" dirty="0">
                <a:hlinkClick r:id="rId2"/>
              </a:rPr>
              <a:t>@&lt;tenancy&gt;.onmicrosoft.com</a:t>
            </a:r>
            <a:br>
              <a:rPr lang="en-US" sz="2200" dirty="0"/>
            </a:br>
            <a:r>
              <a:rPr lang="en-US" sz="2200" dirty="0"/>
              <a:t>Password: TempP@ssw0rd!</a:t>
            </a:r>
            <a:br>
              <a:rPr lang="en-US" sz="2200" dirty="0"/>
            </a:br>
            <a:br>
              <a:rPr lang="en-US" sz="2200" dirty="0"/>
            </a:br>
            <a:endParaRPr lang="en-US" dirty="0"/>
          </a:p>
        </p:txBody>
      </p:sp>
      <p:pic>
        <p:nvPicPr>
          <p:cNvPr id="7" name="Picture 6"/>
          <p:cNvPicPr>
            <a:picLocks noChangeAspect="1"/>
          </p:cNvPicPr>
          <p:nvPr/>
        </p:nvPicPr>
        <p:blipFill>
          <a:blip r:embed="rId3"/>
          <a:stretch>
            <a:fillRect/>
          </a:stretch>
        </p:blipFill>
        <p:spPr>
          <a:xfrm>
            <a:off x="954932" y="2584385"/>
            <a:ext cx="9248204" cy="4120325"/>
          </a:xfrm>
          <a:prstGeom prst="rect">
            <a:avLst/>
          </a:prstGeom>
        </p:spPr>
      </p:pic>
    </p:spTree>
    <p:extLst>
      <p:ext uri="{BB962C8B-B14F-4D97-AF65-F5344CB8AC3E}">
        <p14:creationId xmlns:p14="http://schemas.microsoft.com/office/powerpoint/2010/main" val="4052435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Dispatcher to approve repair. </a:t>
            </a:r>
            <a:r>
              <a:rPr lang="en-US" sz="2700" dirty="0"/>
              <a:t>Log in with dispatcher to view email.</a:t>
            </a:r>
            <a:br>
              <a:rPr lang="en-US" sz="2700" dirty="0"/>
            </a:br>
            <a:br>
              <a:rPr lang="en-US" dirty="0"/>
            </a:br>
            <a:r>
              <a:rPr lang="en-US" sz="2200" dirty="0"/>
              <a:t>Username: </a:t>
            </a:r>
            <a:r>
              <a:rPr lang="en-US" sz="2200" dirty="0" err="1">
                <a:hlinkClick r:id="rId2"/>
              </a:rPr>
              <a:t>katiej</a:t>
            </a:r>
            <a:r>
              <a:rPr lang="en-US" sz="2200">
                <a:hlinkClick r:id="rId2"/>
              </a:rPr>
              <a:t>@&lt;tenancy&gt;.</a:t>
            </a:r>
            <a:r>
              <a:rPr lang="en-US" sz="2200" dirty="0">
                <a:hlinkClick r:id="rId2"/>
              </a:rPr>
              <a:t>onmicrosoft.com</a:t>
            </a:r>
            <a:br>
              <a:rPr lang="en-US" sz="2200" dirty="0"/>
            </a:br>
            <a:r>
              <a:rPr lang="en-US" sz="2200" dirty="0"/>
              <a:t>Password: TempP@ssw0rd!</a:t>
            </a:r>
            <a:br>
              <a:rPr lang="en-US" sz="2200" dirty="0"/>
            </a:br>
            <a:br>
              <a:rPr lang="en-US" sz="2200" dirty="0"/>
            </a:br>
            <a:endParaRPr lang="en-US" dirty="0"/>
          </a:p>
        </p:txBody>
      </p:sp>
      <p:pic>
        <p:nvPicPr>
          <p:cNvPr id="3" name="Picture 2"/>
          <p:cNvPicPr>
            <a:picLocks noChangeAspect="1"/>
          </p:cNvPicPr>
          <p:nvPr/>
        </p:nvPicPr>
        <p:blipFill>
          <a:blip r:embed="rId3"/>
          <a:stretch>
            <a:fillRect/>
          </a:stretch>
        </p:blipFill>
        <p:spPr>
          <a:xfrm>
            <a:off x="918251" y="2614207"/>
            <a:ext cx="9652635" cy="3900488"/>
          </a:xfrm>
          <a:prstGeom prst="rect">
            <a:avLst/>
          </a:prstGeom>
        </p:spPr>
      </p:pic>
    </p:spTree>
    <p:extLst>
      <p:ext uri="{BB962C8B-B14F-4D97-AF65-F5344CB8AC3E}">
        <p14:creationId xmlns:p14="http://schemas.microsoft.com/office/powerpoint/2010/main" val="978200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Refresh the Property Management Web App and click Repair complete</a:t>
            </a:r>
          </a:p>
        </p:txBody>
      </p:sp>
      <p:pic>
        <p:nvPicPr>
          <p:cNvPr id="38914"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863203"/>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861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Enter inspector credentials </a:t>
            </a:r>
            <a:br>
              <a:rPr lang="en-US" dirty="0"/>
            </a:br>
            <a:br>
              <a:rPr lang="en-US" dirty="0"/>
            </a:br>
            <a:r>
              <a:rPr lang="en-US" sz="2200" dirty="0"/>
              <a:t>Username: </a:t>
            </a:r>
            <a:r>
              <a:rPr lang="en-US" sz="2200" dirty="0" err="1">
                <a:hlinkClick r:id="rId2"/>
              </a:rPr>
              <a:t>robb</a:t>
            </a:r>
            <a:r>
              <a:rPr lang="en-US" sz="2200" dirty="0">
                <a:hlinkClick r:id="rId2"/>
              </a:rPr>
              <a:t>@&lt;tenancy&gt;.onmicrosoft.com</a:t>
            </a:r>
            <a:br>
              <a:rPr lang="en-US" sz="2200" dirty="0"/>
            </a:br>
            <a:r>
              <a:rPr lang="en-US" sz="2200" dirty="0"/>
              <a:t>Password: TempP@ssw0rd! (default)</a:t>
            </a:r>
            <a:br>
              <a:rPr lang="en-US" sz="2200" dirty="0"/>
            </a:br>
            <a:br>
              <a:rPr lang="en-US" sz="2200" dirty="0"/>
            </a:br>
            <a:r>
              <a:rPr lang="en-US" sz="2200" dirty="0"/>
              <a:t>Do not check Keep Me Signed In</a:t>
            </a:r>
            <a:br>
              <a:rPr lang="en-US" sz="2200" dirty="0"/>
            </a:br>
            <a:br>
              <a:rPr lang="en-US" sz="2200" dirty="0"/>
            </a:br>
            <a:r>
              <a:rPr lang="en-US" sz="2200" dirty="0"/>
              <a:t>Click Sign In</a:t>
            </a:r>
            <a:br>
              <a:rPr lang="en-US" sz="2200" dirty="0"/>
            </a:br>
            <a:br>
              <a:rPr lang="en-US" sz="2200" dirty="0"/>
            </a:br>
            <a:r>
              <a:rPr lang="en-US" sz="2200" dirty="0"/>
              <a:t>If you have not already signed in with</a:t>
            </a:r>
            <a:br>
              <a:rPr lang="en-US" sz="2200" dirty="0"/>
            </a:br>
            <a:r>
              <a:rPr lang="en-US" sz="2200" dirty="0"/>
              <a:t>this user you will be prompted to reset </a:t>
            </a:r>
            <a:br>
              <a:rPr lang="en-US" sz="2200" dirty="0"/>
            </a:br>
            <a:r>
              <a:rPr lang="en-US" sz="2200" dirty="0"/>
              <a:t>the user’s password.</a:t>
            </a:r>
            <a:endParaRPr lang="en-US" dirty="0"/>
          </a:p>
        </p:txBody>
      </p:sp>
      <p:pic>
        <p:nvPicPr>
          <p:cNvPr id="2" name="Picture 2" descr="D:\CDL\Desktop\PIC\new\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660" y="2079320"/>
            <a:ext cx="5874707" cy="434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1403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Not Approved</a:t>
            </a:r>
          </a:p>
        </p:txBody>
      </p:sp>
      <p:pic>
        <p:nvPicPr>
          <p:cNvPr id="39938"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690688"/>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3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repair person’s comments and photo and click Approve Repair</a:t>
            </a:r>
          </a:p>
        </p:txBody>
      </p:sp>
      <p:sp>
        <p:nvSpPr>
          <p:cNvPr id="3" name="TextBox 2"/>
          <p:cNvSpPr txBox="1"/>
          <p:nvPr/>
        </p:nvSpPr>
        <p:spPr>
          <a:xfrm>
            <a:off x="941294" y="2030506"/>
            <a:ext cx="4693024" cy="2031325"/>
          </a:xfrm>
          <a:prstGeom prst="rect">
            <a:avLst/>
          </a:prstGeom>
          <a:noFill/>
        </p:spPr>
        <p:txBody>
          <a:bodyPr wrap="square" rtlCol="0">
            <a:spAutoFit/>
          </a:bodyPr>
          <a:lstStyle/>
          <a:p>
            <a:r>
              <a:rPr lang="en-US" dirty="0"/>
              <a:t>Workflow Task for dispatcher is completed</a:t>
            </a:r>
          </a:p>
          <a:p>
            <a:endParaRPr lang="en-US" dirty="0"/>
          </a:p>
          <a:p>
            <a:r>
              <a:rPr lang="en-US" dirty="0"/>
              <a:t>Incident is updated with Repair Approved Status and Date</a:t>
            </a:r>
          </a:p>
          <a:p>
            <a:endParaRPr lang="en-US" dirty="0"/>
          </a:p>
          <a:p>
            <a:r>
              <a:rPr lang="en-US" dirty="0"/>
              <a:t>Workflow History is updated to close workflow</a:t>
            </a:r>
          </a:p>
          <a:p>
            <a:endParaRPr lang="en-US" dirty="0"/>
          </a:p>
        </p:txBody>
      </p:sp>
      <p:pic>
        <p:nvPicPr>
          <p:cNvPr id="5" name="Picture 4"/>
          <p:cNvPicPr>
            <a:picLocks noChangeAspect="1"/>
          </p:cNvPicPr>
          <p:nvPr/>
        </p:nvPicPr>
        <p:blipFill>
          <a:blip r:embed="rId2"/>
          <a:stretch>
            <a:fillRect/>
          </a:stretch>
        </p:blipFill>
        <p:spPr>
          <a:xfrm>
            <a:off x="6300253" y="1554892"/>
            <a:ext cx="4147185" cy="5213985"/>
          </a:xfrm>
          <a:prstGeom prst="rect">
            <a:avLst/>
          </a:prstGeom>
        </p:spPr>
      </p:pic>
      <p:sp>
        <p:nvSpPr>
          <p:cNvPr id="9" name="Right Arrow 8"/>
          <p:cNvSpPr/>
          <p:nvPr/>
        </p:nvSpPr>
        <p:spPr>
          <a:xfrm rot="8049684">
            <a:off x="9335756" y="5831790"/>
            <a:ext cx="989636" cy="139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722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Refresh the Property Management Web App and click Repair complete to see the Approved status.</a:t>
            </a:r>
          </a:p>
        </p:txBody>
      </p:sp>
      <p:pic>
        <p:nvPicPr>
          <p:cNvPr id="41986" name="Picture 2" descr="D:\CDL\Desktop\PIC\new\7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4772" y="1825625"/>
            <a:ext cx="63224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00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Webhook</a:t>
            </a:r>
            <a:r>
              <a:rPr lang="en-US" dirty="0"/>
              <a:t> Notifications</a:t>
            </a:r>
          </a:p>
        </p:txBody>
      </p:sp>
      <p:sp>
        <p:nvSpPr>
          <p:cNvPr id="3" name="Content Placeholder 2"/>
          <p:cNvSpPr>
            <a:spLocks noGrp="1"/>
          </p:cNvSpPr>
          <p:nvPr>
            <p:ph idx="1"/>
          </p:nvPr>
        </p:nvSpPr>
        <p:spPr/>
        <p:txBody>
          <a:bodyPr/>
          <a:lstStyle/>
          <a:p>
            <a:r>
              <a:rPr lang="en-US" dirty="0"/>
              <a:t>Popup messages are displayed throughout the demo whenever an email is sent to the dispatcher account (</a:t>
            </a:r>
            <a:r>
              <a:rPr lang="en-US" dirty="0" err="1">
                <a:hlinkClick r:id="rId2"/>
              </a:rPr>
              <a:t>katiej</a:t>
            </a:r>
            <a:r>
              <a:rPr lang="en-US" dirty="0">
                <a:hlinkClick r:id="rId2"/>
              </a:rPr>
              <a:t>@&lt;TENANCY&gt;.onmicrosoft.com</a:t>
            </a:r>
            <a:r>
              <a:rPr lang="en-US" dirty="0"/>
              <a:t>).</a:t>
            </a:r>
          </a:p>
          <a:p>
            <a:r>
              <a:rPr lang="en-US" dirty="0"/>
              <a:t>The </a:t>
            </a:r>
            <a:r>
              <a:rPr lang="en-US" dirty="0" err="1"/>
              <a:t>preceeding</a:t>
            </a:r>
            <a:r>
              <a:rPr lang="en-US" dirty="0"/>
              <a:t> slides in the deck describe when emails are sent to the dispatcher.</a:t>
            </a:r>
          </a:p>
          <a:p>
            <a:r>
              <a:rPr lang="en-US" dirty="0"/>
              <a:t>This section describes the notification functionality.</a:t>
            </a:r>
          </a:p>
        </p:txBody>
      </p:sp>
    </p:spTree>
    <p:extLst>
      <p:ext uri="{BB962C8B-B14F-4D97-AF65-F5344CB8AC3E}">
        <p14:creationId xmlns:p14="http://schemas.microsoft.com/office/powerpoint/2010/main" val="1674584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988" y="365125"/>
            <a:ext cx="10842812" cy="1325563"/>
          </a:xfrm>
        </p:spPr>
        <p:txBody>
          <a:bodyPr/>
          <a:lstStyle/>
          <a:p>
            <a:r>
              <a:rPr lang="en-US" dirty="0" err="1"/>
              <a:t>Webhook</a:t>
            </a:r>
            <a:r>
              <a:rPr lang="en-US" dirty="0"/>
              <a:t> Subscription</a:t>
            </a:r>
          </a:p>
        </p:txBody>
      </p:sp>
      <p:sp>
        <p:nvSpPr>
          <p:cNvPr id="3" name="TextBox 2"/>
          <p:cNvSpPr txBox="1"/>
          <p:nvPr/>
        </p:nvSpPr>
        <p:spPr>
          <a:xfrm>
            <a:off x="510988" y="1710242"/>
            <a:ext cx="5636893" cy="4524315"/>
          </a:xfrm>
          <a:prstGeom prst="rect">
            <a:avLst/>
          </a:prstGeom>
          <a:noFill/>
        </p:spPr>
        <p:txBody>
          <a:bodyPr wrap="square" rtlCol="0">
            <a:spAutoFit/>
          </a:bodyPr>
          <a:lstStyle/>
          <a:p>
            <a:r>
              <a:rPr lang="en-US" dirty="0"/>
              <a:t>The page load event in the Incident Details page (pictured here) checks to see if a subscription exists in the session.  You do not have to do anything except go about using the demo normally and the subscription is created for your automatically when this page loads.  When the Incident Details page loads...</a:t>
            </a:r>
            <a:br>
              <a:rPr lang="en-US" dirty="0"/>
            </a:br>
            <a:br>
              <a:rPr lang="en-US" dirty="0"/>
            </a:br>
            <a:r>
              <a:rPr lang="en-US" dirty="0"/>
              <a:t>- if the subscription does not exist, the code creates it and stores it in the session.</a:t>
            </a:r>
            <a:br>
              <a:rPr lang="en-US" dirty="0"/>
            </a:br>
            <a:r>
              <a:rPr lang="en-US" dirty="0"/>
              <a:t>- if the subscription exists, but it has expired, then the code deletes it and recreates it and stores it in the session.</a:t>
            </a:r>
            <a:br>
              <a:rPr lang="en-US" dirty="0"/>
            </a:br>
            <a:r>
              <a:rPr lang="en-US" dirty="0"/>
              <a:t>- if the subscription exists and it has not expire then the code does nothing.</a:t>
            </a:r>
          </a:p>
          <a:p>
            <a:br>
              <a:rPr lang="en-US" dirty="0"/>
            </a:br>
            <a:r>
              <a:rPr lang="en-US" dirty="0"/>
              <a:t>- Each subscription's </a:t>
            </a:r>
            <a:r>
              <a:rPr lang="en-US" dirty="0" err="1"/>
              <a:t>ExpirationDateTime</a:t>
            </a:r>
            <a:r>
              <a:rPr lang="en-US" dirty="0"/>
              <a:t> is set to 2 hours from the time it is created.</a:t>
            </a:r>
          </a:p>
        </p:txBody>
      </p:sp>
      <p:pic>
        <p:nvPicPr>
          <p:cNvPr id="6" name="Picture 5"/>
          <p:cNvPicPr>
            <a:picLocks noChangeAspect="1"/>
          </p:cNvPicPr>
          <p:nvPr/>
        </p:nvPicPr>
        <p:blipFill>
          <a:blip r:embed="rId2"/>
          <a:stretch>
            <a:fillRect/>
          </a:stretch>
        </p:blipFill>
        <p:spPr>
          <a:xfrm>
            <a:off x="6812240" y="365125"/>
            <a:ext cx="4813935" cy="6327458"/>
          </a:xfrm>
          <a:prstGeom prst="rect">
            <a:avLst/>
          </a:prstGeom>
        </p:spPr>
      </p:pic>
    </p:spTree>
    <p:extLst>
      <p:ext uri="{BB962C8B-B14F-4D97-AF65-F5344CB8AC3E}">
        <p14:creationId xmlns:p14="http://schemas.microsoft.com/office/powerpoint/2010/main" val="23195178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988" y="365125"/>
            <a:ext cx="5629930" cy="1346943"/>
          </a:xfrm>
        </p:spPr>
        <p:txBody>
          <a:bodyPr>
            <a:normAutofit fontScale="90000"/>
          </a:bodyPr>
          <a:lstStyle/>
          <a:p>
            <a:r>
              <a:rPr lang="en-US" dirty="0"/>
              <a:t>Popup Messages when </a:t>
            </a:r>
            <a:r>
              <a:rPr lang="en-US" dirty="0" err="1"/>
              <a:t>Webhook</a:t>
            </a:r>
            <a:r>
              <a:rPr lang="en-US" dirty="0"/>
              <a:t> Notifications are Received</a:t>
            </a:r>
          </a:p>
        </p:txBody>
      </p:sp>
      <p:sp>
        <p:nvSpPr>
          <p:cNvPr id="3" name="TextBox 2"/>
          <p:cNvSpPr txBox="1"/>
          <p:nvPr/>
        </p:nvSpPr>
        <p:spPr>
          <a:xfrm>
            <a:off x="520613" y="2007032"/>
            <a:ext cx="5629930" cy="2862322"/>
          </a:xfrm>
          <a:prstGeom prst="rect">
            <a:avLst/>
          </a:prstGeom>
          <a:noFill/>
        </p:spPr>
        <p:txBody>
          <a:bodyPr wrap="square" rtlCol="0">
            <a:spAutoFit/>
          </a:bodyPr>
          <a:lstStyle/>
          <a:p>
            <a:r>
              <a:rPr lang="en-US" dirty="0"/>
              <a:t>To test the notifications, after the subscription is created, send an email to Katie Jordan.</a:t>
            </a:r>
          </a:p>
          <a:p>
            <a:endParaRPr lang="en-US" dirty="0"/>
          </a:p>
          <a:p>
            <a:r>
              <a:rPr lang="en-US" dirty="0"/>
              <a:t>The message will popup on your site. The message subject and sender name is displayed.</a:t>
            </a:r>
          </a:p>
          <a:p>
            <a:endParaRPr lang="en-US" dirty="0"/>
          </a:p>
          <a:p>
            <a:r>
              <a:rPr lang="en-US" dirty="0"/>
              <a:t>If you click X, the popup message is removed.</a:t>
            </a:r>
          </a:p>
          <a:p>
            <a:endParaRPr lang="en-US" dirty="0"/>
          </a:p>
          <a:p>
            <a:r>
              <a:rPr lang="en-US" dirty="0"/>
              <a:t>If you click the message box popup, a new browser tab to will open and display Katie Jordan’s Inbox.</a:t>
            </a:r>
          </a:p>
        </p:txBody>
      </p:sp>
      <p:pic>
        <p:nvPicPr>
          <p:cNvPr id="5" name="Picture 4"/>
          <p:cNvPicPr>
            <a:picLocks noChangeAspect="1"/>
          </p:cNvPicPr>
          <p:nvPr/>
        </p:nvPicPr>
        <p:blipFill>
          <a:blip r:embed="rId2"/>
          <a:stretch>
            <a:fillRect/>
          </a:stretch>
        </p:blipFill>
        <p:spPr>
          <a:xfrm>
            <a:off x="6363916" y="434502"/>
            <a:ext cx="5516880" cy="5974080"/>
          </a:xfrm>
          <a:prstGeom prst="rect">
            <a:avLst/>
          </a:prstGeom>
        </p:spPr>
      </p:pic>
      <p:sp>
        <p:nvSpPr>
          <p:cNvPr id="7" name="Right Arrow 6"/>
          <p:cNvSpPr/>
          <p:nvPr/>
        </p:nvSpPr>
        <p:spPr>
          <a:xfrm rot="8049684" flipH="1">
            <a:off x="8979236" y="1115803"/>
            <a:ext cx="1303016" cy="151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153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988" y="365125"/>
            <a:ext cx="10842812" cy="1346943"/>
          </a:xfrm>
        </p:spPr>
        <p:txBody>
          <a:bodyPr>
            <a:normAutofit/>
          </a:bodyPr>
          <a:lstStyle/>
          <a:p>
            <a:r>
              <a:rPr lang="en-US" dirty="0"/>
              <a:t>Listener Notifications</a:t>
            </a:r>
          </a:p>
        </p:txBody>
      </p:sp>
      <p:sp>
        <p:nvSpPr>
          <p:cNvPr id="3" name="TextBox 2"/>
          <p:cNvSpPr txBox="1"/>
          <p:nvPr/>
        </p:nvSpPr>
        <p:spPr>
          <a:xfrm>
            <a:off x="583660" y="1712068"/>
            <a:ext cx="6247515" cy="2031325"/>
          </a:xfrm>
          <a:prstGeom prst="rect">
            <a:avLst/>
          </a:prstGeom>
          <a:noFill/>
        </p:spPr>
        <p:txBody>
          <a:bodyPr wrap="square" rtlCol="0">
            <a:spAutoFit/>
          </a:bodyPr>
          <a:lstStyle/>
          <a:p>
            <a:r>
              <a:rPr lang="en-US" dirty="0"/>
              <a:t>To see the raw data associated with the notifications, g</a:t>
            </a:r>
            <a:r>
              <a:rPr lang="pl-PL" dirty="0"/>
              <a:t>o</a:t>
            </a:r>
            <a:r>
              <a:rPr lang="en-US" dirty="0"/>
              <a:t> </a:t>
            </a:r>
            <a:r>
              <a:rPr lang="pl-PL" dirty="0"/>
              <a:t>to </a:t>
            </a:r>
            <a:r>
              <a:rPr lang="en-US" dirty="0"/>
              <a:t>the </a:t>
            </a:r>
            <a:r>
              <a:rPr lang="pl-PL" dirty="0">
                <a:hlinkClick r:id="rId2"/>
              </a:rPr>
              <a:t>https://</a:t>
            </a:r>
            <a:r>
              <a:rPr lang="en-US" dirty="0">
                <a:hlinkClick r:id="rId2"/>
              </a:rPr>
              <a:t>&lt;</a:t>
            </a:r>
            <a:r>
              <a:rPr lang="pl-PL" dirty="0">
                <a:hlinkClick r:id="rId2"/>
              </a:rPr>
              <a:t>YourPropertyManagerMyAppSiteURL</a:t>
            </a:r>
            <a:r>
              <a:rPr lang="en-US" dirty="0">
                <a:hlinkClick r:id="rId2"/>
              </a:rPr>
              <a:t>&gt;</a:t>
            </a:r>
            <a:r>
              <a:rPr lang="pl-PL" dirty="0">
                <a:hlinkClick r:id="rId2"/>
              </a:rPr>
              <a:t>/WebHooks/notification</a:t>
            </a:r>
            <a:r>
              <a:rPr lang="pl-PL" dirty="0"/>
              <a:t> page.</a:t>
            </a:r>
            <a:r>
              <a:rPr lang="en-US" dirty="0"/>
              <a:t> (You should use your Property Manager My App URL instead of the placeholder &lt;</a:t>
            </a:r>
            <a:r>
              <a:rPr lang="en-US" i="1" dirty="0" err="1"/>
              <a:t>YourPropertyManagerMyAppSiteURL</a:t>
            </a:r>
            <a:r>
              <a:rPr lang="en-US" i="1" dirty="0"/>
              <a:t>&gt;</a:t>
            </a:r>
            <a:r>
              <a:rPr lang="en-US" dirty="0"/>
              <a:t>)</a:t>
            </a:r>
          </a:p>
          <a:p>
            <a:endParaRPr lang="en-US" dirty="0"/>
          </a:p>
          <a:p>
            <a:r>
              <a:rPr lang="en-US" dirty="0"/>
              <a:t>Send some emails to Katie Jordan.</a:t>
            </a:r>
          </a:p>
        </p:txBody>
      </p:sp>
      <p:pic>
        <p:nvPicPr>
          <p:cNvPr id="4" name="Picture 3"/>
          <p:cNvPicPr>
            <a:picLocks noChangeAspect="1"/>
          </p:cNvPicPr>
          <p:nvPr/>
        </p:nvPicPr>
        <p:blipFill>
          <a:blip r:embed="rId3"/>
          <a:stretch>
            <a:fillRect/>
          </a:stretch>
        </p:blipFill>
        <p:spPr>
          <a:xfrm>
            <a:off x="2092327" y="3964744"/>
            <a:ext cx="4689093" cy="2652123"/>
          </a:xfrm>
          <a:prstGeom prst="rect">
            <a:avLst/>
          </a:prstGeom>
        </p:spPr>
      </p:pic>
      <p:pic>
        <p:nvPicPr>
          <p:cNvPr id="5" name="Picture 4"/>
          <p:cNvPicPr>
            <a:picLocks noChangeAspect="1"/>
          </p:cNvPicPr>
          <p:nvPr/>
        </p:nvPicPr>
        <p:blipFill>
          <a:blip r:embed="rId4"/>
          <a:stretch>
            <a:fillRect/>
          </a:stretch>
        </p:blipFill>
        <p:spPr>
          <a:xfrm>
            <a:off x="7029691" y="2249654"/>
            <a:ext cx="4900613" cy="4367213"/>
          </a:xfrm>
          <a:prstGeom prst="rect">
            <a:avLst/>
          </a:prstGeom>
        </p:spPr>
      </p:pic>
    </p:spTree>
    <p:extLst>
      <p:ext uri="{BB962C8B-B14F-4D97-AF65-F5344CB8AC3E}">
        <p14:creationId xmlns:p14="http://schemas.microsoft.com/office/powerpoint/2010/main" val="1401499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988" y="365125"/>
            <a:ext cx="10842812" cy="1346943"/>
          </a:xfrm>
        </p:spPr>
        <p:txBody>
          <a:bodyPr>
            <a:normAutofit/>
          </a:bodyPr>
          <a:lstStyle/>
          <a:p>
            <a:r>
              <a:rPr lang="en-US" dirty="0"/>
              <a:t>Delete a Subscription</a:t>
            </a:r>
          </a:p>
        </p:txBody>
      </p:sp>
      <p:sp>
        <p:nvSpPr>
          <p:cNvPr id="3" name="TextBox 2"/>
          <p:cNvSpPr txBox="1"/>
          <p:nvPr/>
        </p:nvSpPr>
        <p:spPr>
          <a:xfrm>
            <a:off x="583660" y="1712068"/>
            <a:ext cx="4792127" cy="2308324"/>
          </a:xfrm>
          <a:prstGeom prst="rect">
            <a:avLst/>
          </a:prstGeom>
          <a:noFill/>
        </p:spPr>
        <p:txBody>
          <a:bodyPr wrap="square" rtlCol="0">
            <a:spAutoFit/>
          </a:bodyPr>
          <a:lstStyle/>
          <a:p>
            <a:r>
              <a:rPr lang="en-US" dirty="0"/>
              <a:t>To delete a subscription, follow these steps:</a:t>
            </a:r>
            <a:br>
              <a:rPr lang="en-US" dirty="0"/>
            </a:br>
            <a:br>
              <a:rPr lang="en-US" dirty="0"/>
            </a:br>
            <a:r>
              <a:rPr lang="en-US" dirty="0"/>
              <a:t>   1. In a web browser go to https://YourPropertyManagerMyAppSiteURL/WebHooks/notification.</a:t>
            </a:r>
            <a:br>
              <a:rPr lang="en-US" dirty="0"/>
            </a:br>
            <a:r>
              <a:rPr lang="en-US" dirty="0"/>
              <a:t>   3. Click the </a:t>
            </a:r>
            <a:r>
              <a:rPr lang="en-US" b="1" dirty="0"/>
              <a:t>**Delete subscription**</a:t>
            </a:r>
            <a:r>
              <a:rPr lang="en-US" dirty="0"/>
              <a:t> button.  This will delete the subscription and unsubscribe the notification. </a:t>
            </a:r>
          </a:p>
        </p:txBody>
      </p:sp>
      <p:pic>
        <p:nvPicPr>
          <p:cNvPr id="5" name="Picture 4"/>
          <p:cNvPicPr>
            <a:picLocks noChangeAspect="1"/>
          </p:cNvPicPr>
          <p:nvPr/>
        </p:nvPicPr>
        <p:blipFill>
          <a:blip r:embed="rId2"/>
          <a:stretch>
            <a:fillRect/>
          </a:stretch>
        </p:blipFill>
        <p:spPr>
          <a:xfrm>
            <a:off x="6275285" y="1712068"/>
            <a:ext cx="4900613" cy="4367213"/>
          </a:xfrm>
          <a:prstGeom prst="rect">
            <a:avLst/>
          </a:prstGeom>
        </p:spPr>
      </p:pic>
    </p:spTree>
    <p:extLst>
      <p:ext uri="{BB962C8B-B14F-4D97-AF65-F5344CB8AC3E}">
        <p14:creationId xmlns:p14="http://schemas.microsoft.com/office/powerpoint/2010/main" val="375319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the inspection with the plus icon</a:t>
            </a:r>
          </a:p>
        </p:txBody>
      </p:sp>
      <p:pic>
        <p:nvPicPr>
          <p:cNvPr id="7" name="Picture 2" descr="D:\CDL\Desktop\PIC\new\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7552" y="1723629"/>
            <a:ext cx="6064652" cy="467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04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Submitting an inspection comment</a:t>
            </a:r>
          </a:p>
        </p:txBody>
      </p:sp>
      <p:sp>
        <p:nvSpPr>
          <p:cNvPr id="5" name="Text Placeholder 4"/>
          <p:cNvSpPr>
            <a:spLocks noGrp="1"/>
          </p:cNvSpPr>
          <p:nvPr>
            <p:ph type="body" idx="1"/>
          </p:nvPr>
        </p:nvSpPr>
        <p:spPr/>
        <p:txBody>
          <a:bodyPr/>
          <a:lstStyle/>
          <a:p>
            <a:r>
              <a:rPr lang="en-US" dirty="0"/>
              <a:t>Inspection comments are informational, they do not require action or indicate anything is wrong.</a:t>
            </a:r>
          </a:p>
        </p:txBody>
      </p:sp>
    </p:spTree>
    <p:extLst>
      <p:ext uri="{BB962C8B-B14F-4D97-AF65-F5344CB8AC3E}">
        <p14:creationId xmlns:p14="http://schemas.microsoft.com/office/powerpoint/2010/main" val="187607580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8A324078003349A5EC3D6EB296A8D9" ma:contentTypeVersion="0" ma:contentTypeDescription="Create a new document." ma:contentTypeScope="" ma:versionID="01f0eb5f9f267df17b17098fd3bb34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AECADB-6B34-4FDE-80DE-178ED94B1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F76B2CA-146F-4AF2-B7F6-9626D5BDBD2D}">
  <ds:schemaRefs>
    <ds:schemaRef ds:uri="http://schemas.microsoft.com/sharepoint/v3/contenttype/forms"/>
  </ds:schemaRefs>
</ds:datastoreItem>
</file>

<file path=customXml/itemProps3.xml><?xml version="1.0" encoding="utf-8"?>
<ds:datastoreItem xmlns:ds="http://schemas.openxmlformats.org/officeDocument/2006/customXml" ds:itemID="{0798E37C-12D9-44AB-8BA2-A32144010F0D}">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8489</TotalTime>
  <Words>1470</Words>
  <Application>Microsoft Office PowerPoint</Application>
  <PresentationFormat>Widescreen</PresentationFormat>
  <Paragraphs>168</Paragraphs>
  <Slides>77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宋体</vt:lpstr>
      <vt:lpstr>Arial</vt:lpstr>
      <vt:lpstr>Calibri</vt:lpstr>
      <vt:lpstr>Calibri Light</vt:lpstr>
      <vt:lpstr>Office Theme</vt:lpstr>
      <vt:lpstr>Property Inspection Demo</vt:lpstr>
      <vt:lpstr>Preparing Calendars</vt:lpstr>
      <vt:lpstr>Walkthrough</vt:lpstr>
      <vt:lpstr>Inspection Walkthrough</vt:lpstr>
      <vt:lpstr>Open Inspection App on device</vt:lpstr>
      <vt:lpstr>Click Sign In</vt:lpstr>
      <vt:lpstr>Enter inspector credentials   Username: robb@&lt;tenancy&gt;.onmicrosoft.com Password: TempP@ssw0rd! (default)  Do not check Keep Me Signed In  Click Sign In  If you have not already signed in with this user you will be prompted to reset  the user’s password.</vt:lpstr>
      <vt:lpstr>Click the inspection with the plus icon</vt:lpstr>
      <vt:lpstr>Submitting an inspection comment</vt:lpstr>
      <vt:lpstr>Select Bathroom 1</vt:lpstr>
      <vt:lpstr>Click Comments</vt:lpstr>
      <vt:lpstr>Click Camera</vt:lpstr>
      <vt:lpstr>Select photo or take picture</vt:lpstr>
      <vt:lpstr>Enter Comments</vt:lpstr>
      <vt:lpstr>Click Done</vt:lpstr>
      <vt:lpstr>Submitting an incident</vt:lpstr>
      <vt:lpstr>Select Bathroom 2</vt:lpstr>
      <vt:lpstr>Click Incidents</vt:lpstr>
      <vt:lpstr>Just like you did in the Inspection Comments popup, take a picture and enter comments.  Then, select an Incident Type and click Done.</vt:lpstr>
      <vt:lpstr>Click Finalize Inspection</vt:lpstr>
      <vt:lpstr>Get Confirmation</vt:lpstr>
      <vt:lpstr>Inspection report email is sent to property owner and dispatcher Log in with Dispatcher account to see the email  Username: katiej@&lt;tenancy&gt;.onmicrosoft.com Password: TempP@ssw0rd!  </vt:lpstr>
      <vt:lpstr>Dispatcher Scheduling Walkthrough</vt:lpstr>
      <vt:lpstr>Incident Report email is sent to dispatcher Log in with Dispatcher account to see the email  Username: katiej@&lt;tenancy&gt;.onmicrosoft.com Password: TempP@ssw0rd!  </vt:lpstr>
      <vt:lpstr>Open the Property Management Web App Dashboard and click Need Repair</vt:lpstr>
      <vt:lpstr>Click Not Scheduled</vt:lpstr>
      <vt:lpstr>View the Accrued Costs associated with the Office 365 Group corresponding to this property. </vt:lpstr>
      <vt:lpstr>Click the ellipse button and look at the fly out with the thumbnail picture of the file.   Click the ellipse button again to close the fly out box. </vt:lpstr>
      <vt:lpstr>View the members associated with the Office 365 Group corresponding to this property. </vt:lpstr>
      <vt:lpstr>Click a member to view user profile at the persona card fly out.  Click the member again to close the persona card fly out. </vt:lpstr>
      <vt:lpstr>PowerPoint Presentation</vt:lpstr>
      <vt:lpstr>View the conversations associated with the Office 365 Group corresponding to this property.  Click one of the conversations in the list and a new browser window opens to view the conversation.</vt:lpstr>
      <vt:lpstr>View the conversation in a new web browser.</vt:lpstr>
      <vt:lpstr>Click the Choose File button and select a file on your computer.  Click the Upload button to upload a document to the Files library in the Office 365 Group corresponding to this property.  The page and list refresh after the file is uploaded. </vt:lpstr>
      <vt:lpstr>View the recent document associated with the Office 365 Group corresponding to this property.  Recent documents are documents that have been modified in the last 7 days.  Click one of the documents in the list and a new browser window opens to view the document.</vt:lpstr>
      <vt:lpstr>View the document in a new web browser.</vt:lpstr>
      <vt:lpstr>View the documents associated with the Files library in the Office 365 Group corresponding to this property.  Click the See more link at the bottom of the list and a new browser window opens to view the documents.</vt:lpstr>
      <vt:lpstr>View the documents in a new web browser.</vt:lpstr>
      <vt:lpstr>Click the ellipse button and look at the fly out with the thumbnail picture of the file.   Click the ellipse button again to close the fly out box.</vt:lpstr>
      <vt:lpstr>Click the Annotate Images button to create a new page in the OneNote notebook in the Office 365 Group corresponding to this property.  Note: If this button is disabled, it means the OneNote service is not completely initialized.  It usually takes about 24 - 48 hours for a tenancy. </vt:lpstr>
      <vt:lpstr>View the new OneNote page in a new web browser and make annotations to the images in it.</vt:lpstr>
      <vt:lpstr>In Repair person field, type ron characters, the result that the Graph People API finds will show. </vt:lpstr>
      <vt:lpstr>Select Ron Gabel, the person picture will be displayed, and the available time slots result that the Graph findMeetingTimes API finds will show. </vt:lpstr>
      <vt:lpstr>Enter dispatcher comments, type Ron Gabel, select Time,  click Schedule Repair</vt:lpstr>
      <vt:lpstr>Click Need repair and mention the repair is scheduled. Click this incident.</vt:lpstr>
      <vt:lpstr>PowerPoint Presentation</vt:lpstr>
      <vt:lpstr>View the plan for the Office 365 Group associated with the property in a new web browser.</vt:lpstr>
      <vt:lpstr>View the shared calendar for the Office 365 Group associated with the property in a new web browser.  Click the new event.</vt:lpstr>
      <vt:lpstr>Repair Walkthrough</vt:lpstr>
      <vt:lpstr>Accept repair event Log in with the Repair Person account to see the email for the repair event  Username: rong@&lt;tenancy&gt;.onmicrosoft.com Password: TempP@ssw0rd!  </vt:lpstr>
      <vt:lpstr>View calendar event and accept it</vt:lpstr>
      <vt:lpstr>View repair task email sent to Ron Gabel </vt:lpstr>
      <vt:lpstr>Open Repair App on device</vt:lpstr>
      <vt:lpstr>Click Sign In</vt:lpstr>
      <vt:lpstr>Enter Repair Person credentials   Username: rong@&lt;tenancy&gt;.onmicrosoft.com Password: TempP@ssw0rd!  Do not check Keep Me Signed In Click Sign In  If you have not already signed in with this user you will be prompted to reset  the user’s password.</vt:lpstr>
      <vt:lpstr>Click the incident assigned by the dispatcher</vt:lpstr>
      <vt:lpstr>Review the dispatcher’s comments</vt:lpstr>
      <vt:lpstr>Click Inspector comments and photos</vt:lpstr>
      <vt:lpstr>Review inspector comments</vt:lpstr>
      <vt:lpstr>Click photo</vt:lpstr>
      <vt:lpstr>View photo full size, Click the X to close</vt:lpstr>
      <vt:lpstr>Just like you did in the Inspection App, take a picture and enter comments.  Then, tap Done.</vt:lpstr>
      <vt:lpstr>Click Finalize Repair</vt:lpstr>
      <vt:lpstr>PowerPoint Presentation</vt:lpstr>
      <vt:lpstr>View the plan for the Office 365 Group associated with the property in a new web browser, all tasks associated with this incident are completed.</vt:lpstr>
      <vt:lpstr>Approve Repair Walkthrough</vt:lpstr>
      <vt:lpstr>Email is sent to Property Owner and Dispatcher to tell them the repair is complete. Log in with dispatcher to view email. Username: katiej@&lt;tenancy&gt;.onmicrosoft.com Password: TempP@ssw0rd!  </vt:lpstr>
      <vt:lpstr>Email is sent to Dispatcher to approve repair. Log in with dispatcher to view email.  Username: katiej@&lt;tenancy&gt;.onmicrosoft.com Password: TempP@ssw0rd!  </vt:lpstr>
      <vt:lpstr>Refresh the Property Management Web App and click Repair complete</vt:lpstr>
      <vt:lpstr>Click Not Approved</vt:lpstr>
      <vt:lpstr>Review the repair person’s comments and photo and click Approve Repair</vt:lpstr>
      <vt:lpstr>Refresh the Property Management Web App and click Repair complete to see the Approved status.</vt:lpstr>
      <vt:lpstr>Webhook Notifications</vt:lpstr>
      <vt:lpstr>Webhook Subscription</vt:lpstr>
      <vt:lpstr>Popup Messages when Webhook Notifications are Received</vt:lpstr>
      <vt:lpstr>Listener Notifications</vt:lpstr>
      <vt:lpstr>Delete a Subscription</vt:lpstr>
    </vt:vector>
  </TitlesOfParts>
  <Company>Canviz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Script</dc:title>
  <dc:creator>Todd Baginski</dc:creator>
  <cp:lastModifiedBy>Todd Baginski</cp:lastModifiedBy>
  <cp:revision>267</cp:revision>
  <dcterms:created xsi:type="dcterms:W3CDTF">2014-10-24T19:08:31Z</dcterms:created>
  <dcterms:modified xsi:type="dcterms:W3CDTF">2016-05-18T15:19:25Z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0x0101005F8A324078003349A5EC3D6EB296A8D9</vt:lpwstr>
  </property>
</Properties>
</file>